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4" r:id="rId4"/>
    <p:sldId id="258" r:id="rId5"/>
    <p:sldId id="259" r:id="rId6"/>
    <p:sldId id="265" r:id="rId7"/>
    <p:sldId id="266" r:id="rId8"/>
    <p:sldId id="267" r:id="rId9"/>
    <p:sldId id="268" r:id="rId10"/>
    <p:sldId id="269" r:id="rId11"/>
    <p:sldId id="260" r:id="rId12"/>
    <p:sldId id="261" r:id="rId13"/>
    <p:sldId id="262" r:id="rId14"/>
    <p:sldId id="26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3" d="100"/>
          <a:sy n="83" d="100"/>
        </p:scale>
        <p:origin x="408" y="45"/>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10/5/2025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10/5/2025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‹Nº›</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0"/>
            <a:ext cx="12191695" cy="6858000"/>
          </a:xfrm>
          <a:prstGeom prst="rect">
            <a:avLst/>
          </a:prstGeom>
          <a:solidFill>
            <a:srgbClr val="193764">
              <a:alpha val="8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pic>
        <p:nvPicPr>
          <p:cNvPr id="3" name="Picture 2" descr="image.png"/>
          <p:cNvPicPr>
            <a:picLocks noChangeAspect="1"/>
          </p:cNvPicPr>
          <p:nvPr/>
        </p:nvPicPr>
        <p:blipFill>
          <a:blip r:embed="rId3">
            <a:alphaModFix/>
          </a:blip>
          <a:stretch>
            <a:fillRect/>
          </a:stretch>
        </p:blipFill>
        <p:spPr>
          <a:xfrm>
            <a:off x="4926033" y="1354993"/>
            <a:ext cx="2005128" cy="1374517"/>
          </a:xfrm>
          <a:prstGeom prst="rect">
            <a:avLst/>
          </a:prstGeom>
        </p:spPr>
      </p:pic>
      <p:sp>
        <p:nvSpPr>
          <p:cNvPr id="4" name="TextBox 3"/>
          <p:cNvSpPr txBox="1"/>
          <p:nvPr/>
        </p:nvSpPr>
        <p:spPr>
          <a:xfrm>
            <a:off x="3174601" y="3234160"/>
            <a:ext cx="5842498" cy="713529"/>
          </a:xfrm>
          <a:prstGeom prst="rect">
            <a:avLst/>
          </a:prstGeom>
          <a:noFill/>
        </p:spPr>
        <p:txBody>
          <a:bodyPr wrap="none" lIns="73152" tIns="54864" rIns="73152" bIns="54864" anchor="ctr">
            <a:spAutoFit/>
          </a:bodyPr>
          <a:lstStyle/>
          <a:p>
            <a:pPr algn="ctr">
              <a:lnSpc>
                <a:spcPts val="4680"/>
              </a:lnSpc>
              <a:spcBef>
                <a:spcPts val="0"/>
              </a:spcBef>
              <a:spcAft>
                <a:spcPts val="1950"/>
              </a:spcAft>
            </a:pPr>
            <a:r>
              <a:rPr sz="4400" b="1" dirty="0" err="1">
                <a:solidFill>
                  <a:srgbClr val="FFFFFF"/>
                </a:solidFill>
              </a:rPr>
              <a:t>Computación</a:t>
            </a:r>
            <a:r>
              <a:rPr lang="en-US" sz="4400" b="1" dirty="0">
                <a:solidFill>
                  <a:srgbClr val="FFFFFF"/>
                </a:solidFill>
              </a:rPr>
              <a:t> </a:t>
            </a:r>
            <a:r>
              <a:rPr lang="en-US" sz="4400" b="1" dirty="0" err="1">
                <a:solidFill>
                  <a:srgbClr val="FFFFFF"/>
                </a:solidFill>
              </a:rPr>
              <a:t>en</a:t>
            </a:r>
            <a:r>
              <a:rPr lang="en-US" sz="4400" b="1" dirty="0">
                <a:solidFill>
                  <a:srgbClr val="FFFFFF"/>
                </a:solidFill>
              </a:rPr>
              <a:t> la </a:t>
            </a:r>
            <a:r>
              <a:rPr lang="en-US" sz="4400" b="1" dirty="0" err="1">
                <a:solidFill>
                  <a:srgbClr val="FFFFFF"/>
                </a:solidFill>
              </a:rPr>
              <a:t>nube</a:t>
            </a:r>
            <a:endParaRPr sz="4400" b="1" dirty="0">
              <a:solidFill>
                <a:srgbClr val="FFFFFF"/>
              </a:solidFill>
            </a:endParaRPr>
          </a:p>
        </p:txBody>
      </p:sp>
      <p:sp>
        <p:nvSpPr>
          <p:cNvPr id="5" name="TextBox 4"/>
          <p:cNvSpPr txBox="1"/>
          <p:nvPr/>
        </p:nvSpPr>
        <p:spPr>
          <a:xfrm>
            <a:off x="2285942" y="4632869"/>
            <a:ext cx="7619809" cy="367280"/>
          </a:xfrm>
          <a:prstGeom prst="rect">
            <a:avLst/>
          </a:prstGeom>
          <a:noFill/>
        </p:spPr>
        <p:txBody>
          <a:bodyPr wrap="square" lIns="73152" tIns="54864" rIns="73152" bIns="54864" anchor="ctr">
            <a:spAutoFit/>
          </a:bodyPr>
          <a:lstStyle/>
          <a:p>
            <a:pPr algn="ctr">
              <a:lnSpc>
                <a:spcPts val="1950"/>
              </a:lnSpc>
              <a:spcBef>
                <a:spcPts val="0"/>
              </a:spcBef>
              <a:spcAft>
                <a:spcPts val="0"/>
              </a:spcAft>
            </a:pPr>
            <a:r>
              <a:rPr lang="en-US" b="0" dirty="0">
                <a:solidFill>
                  <a:srgbClr val="E0E0FF"/>
                </a:solidFill>
              </a:rPr>
              <a:t>L</a:t>
            </a:r>
            <a:r>
              <a:rPr b="0" dirty="0">
                <a:solidFill>
                  <a:srgbClr val="E0E0FF"/>
                </a:solidFill>
              </a:rPr>
              <a:t>a </a:t>
            </a:r>
            <a:r>
              <a:rPr b="0" dirty="0" err="1">
                <a:solidFill>
                  <a:srgbClr val="E0E0FF"/>
                </a:solidFill>
              </a:rPr>
              <a:t>nube</a:t>
            </a:r>
            <a:r>
              <a:rPr b="0" dirty="0">
                <a:solidFill>
                  <a:srgbClr val="E0E0FF"/>
                </a:solidFill>
              </a:rPr>
              <a:t> y </a:t>
            </a:r>
            <a:r>
              <a:rPr b="0" dirty="0" err="1">
                <a:solidFill>
                  <a:srgbClr val="E0E0FF"/>
                </a:solidFill>
              </a:rPr>
              <a:t>su</a:t>
            </a:r>
            <a:r>
              <a:rPr b="0" dirty="0">
                <a:solidFill>
                  <a:srgbClr val="E0E0FF"/>
                </a:solidFill>
              </a:rPr>
              <a:t> </a:t>
            </a:r>
            <a:r>
              <a:rPr b="0" dirty="0" err="1">
                <a:solidFill>
                  <a:srgbClr val="E0E0FF"/>
                </a:solidFill>
              </a:rPr>
              <a:t>impacto</a:t>
            </a:r>
            <a:r>
              <a:rPr b="0" dirty="0">
                <a:solidFill>
                  <a:srgbClr val="E0E0FF"/>
                </a:solidFill>
              </a:rPr>
              <a:t> </a:t>
            </a:r>
            <a:r>
              <a:rPr b="0" dirty="0" err="1">
                <a:solidFill>
                  <a:srgbClr val="E0E0FF"/>
                </a:solidFill>
              </a:rPr>
              <a:t>en</a:t>
            </a:r>
            <a:r>
              <a:rPr b="0" dirty="0">
                <a:solidFill>
                  <a:srgbClr val="E0E0FF"/>
                </a:solidFill>
              </a:rPr>
              <a:t> la </a:t>
            </a:r>
            <a:r>
              <a:rPr b="0" dirty="0" err="1">
                <a:solidFill>
                  <a:srgbClr val="E0E0FF"/>
                </a:solidFill>
              </a:rPr>
              <a:t>transformación</a:t>
            </a:r>
            <a:r>
              <a:rPr b="0" dirty="0">
                <a:solidFill>
                  <a:srgbClr val="E0E0FF"/>
                </a:solidFill>
              </a:rPr>
              <a:t> digital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3B5D"/>
        </a:solidFill>
        <a:effectLst/>
      </p:bgPr>
    </p:bg>
    <p:spTree>
      <p:nvGrpSpPr>
        <p:cNvPr id="1" name="">
          <a:extLst>
            <a:ext uri="{FF2B5EF4-FFF2-40B4-BE49-F238E27FC236}">
              <a16:creationId xmlns:a16="http://schemas.microsoft.com/office/drawing/2014/main" id="{0BA03A6A-BFDC-2B39-0A28-1C8FFFC1561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6744A66-5598-FB92-0E74-854A45C79C9F}"/>
              </a:ext>
            </a:extLst>
          </p:cNvPr>
          <p:cNvSpPr txBox="1"/>
          <p:nvPr/>
        </p:nvSpPr>
        <p:spPr>
          <a:xfrm>
            <a:off x="666733" y="379667"/>
            <a:ext cx="2707216" cy="478914"/>
          </a:xfrm>
          <a:prstGeom prst="rect">
            <a:avLst/>
          </a:prstGeom>
          <a:noFill/>
        </p:spPr>
        <p:txBody>
          <a:bodyPr wrap="none" lIns="73152" tIns="54864" rIns="73152" bIns="54864" anchor="ctr">
            <a:spAutoFit/>
          </a:bodyPr>
          <a:lstStyle/>
          <a:p>
            <a:pPr algn="l">
              <a:spcBef>
                <a:spcPts val="0"/>
              </a:spcBef>
              <a:spcAft>
                <a:spcPts val="650"/>
              </a:spcAft>
            </a:pPr>
            <a:r>
              <a:rPr lang="en-US" sz="2392" b="1" dirty="0" err="1">
                <a:solidFill>
                  <a:srgbClr val="FFFFFF"/>
                </a:solidFill>
              </a:rPr>
              <a:t>Servicios</a:t>
            </a:r>
            <a:r>
              <a:rPr lang="en-US" sz="2392" b="1" dirty="0">
                <a:solidFill>
                  <a:srgbClr val="FFFFFF"/>
                </a:solidFill>
              </a:rPr>
              <a:t> </a:t>
            </a:r>
            <a:r>
              <a:rPr lang="en-US" sz="2392" b="1" dirty="0" err="1">
                <a:solidFill>
                  <a:srgbClr val="FFFFFF"/>
                </a:solidFill>
              </a:rPr>
              <a:t>en</a:t>
            </a:r>
            <a:r>
              <a:rPr lang="en-US" sz="2392" b="1" dirty="0">
                <a:solidFill>
                  <a:srgbClr val="FFFFFF"/>
                </a:solidFill>
              </a:rPr>
              <a:t> la Nube</a:t>
            </a:r>
            <a:endParaRPr sz="2392" b="1" dirty="0">
              <a:solidFill>
                <a:srgbClr val="FFFFFF"/>
              </a:solidFill>
            </a:endParaRPr>
          </a:p>
        </p:txBody>
      </p:sp>
      <p:pic>
        <p:nvPicPr>
          <p:cNvPr id="5" name="Imagen 4">
            <a:extLst>
              <a:ext uri="{FF2B5EF4-FFF2-40B4-BE49-F238E27FC236}">
                <a16:creationId xmlns:a16="http://schemas.microsoft.com/office/drawing/2014/main" id="{147E40B1-2309-A48F-DF96-A39DB583B656}"/>
              </a:ext>
            </a:extLst>
          </p:cNvPr>
          <p:cNvPicPr>
            <a:picLocks noChangeAspect="1"/>
          </p:cNvPicPr>
          <p:nvPr/>
        </p:nvPicPr>
        <p:blipFill>
          <a:blip r:embed="rId2"/>
          <a:stretch>
            <a:fillRect/>
          </a:stretch>
        </p:blipFill>
        <p:spPr>
          <a:xfrm>
            <a:off x="1489495" y="971909"/>
            <a:ext cx="9138944" cy="5591554"/>
          </a:xfrm>
          <a:prstGeom prst="rect">
            <a:avLst/>
          </a:prstGeom>
        </p:spPr>
      </p:pic>
    </p:spTree>
    <p:extLst>
      <p:ext uri="{BB962C8B-B14F-4D97-AF65-F5344CB8AC3E}">
        <p14:creationId xmlns:p14="http://schemas.microsoft.com/office/powerpoint/2010/main" val="1681277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3B5D"/>
        </a:solidFill>
        <a:effectLst/>
      </p:bgPr>
    </p:bg>
    <p:spTree>
      <p:nvGrpSpPr>
        <p:cNvPr id="1" name=""/>
        <p:cNvGrpSpPr/>
        <p:nvPr/>
      </p:nvGrpSpPr>
      <p:grpSpPr>
        <a:xfrm>
          <a:off x="0" y="0"/>
          <a:ext cx="0" cy="0"/>
          <a:chOff x="0" y="0"/>
          <a:chExt cx="0" cy="0"/>
        </a:xfrm>
      </p:grpSpPr>
      <p:sp>
        <p:nvSpPr>
          <p:cNvPr id="2" name="TextBox 1"/>
          <p:cNvSpPr txBox="1"/>
          <p:nvPr/>
        </p:nvSpPr>
        <p:spPr>
          <a:xfrm>
            <a:off x="666733" y="379667"/>
            <a:ext cx="2670346" cy="478914"/>
          </a:xfrm>
          <a:prstGeom prst="rect">
            <a:avLst/>
          </a:prstGeom>
          <a:noFill/>
        </p:spPr>
        <p:txBody>
          <a:bodyPr wrap="none" lIns="73152" tIns="54864" rIns="73152" bIns="54864" anchor="ctr">
            <a:spAutoFit/>
          </a:bodyPr>
          <a:lstStyle/>
          <a:p>
            <a:pPr algn="l">
              <a:spcBef>
                <a:spcPts val="0"/>
              </a:spcBef>
              <a:spcAft>
                <a:spcPts val="650"/>
              </a:spcAft>
            </a:pPr>
            <a:r>
              <a:rPr lang="en-US" sz="2392" b="1" dirty="0" err="1">
                <a:solidFill>
                  <a:srgbClr val="FFFFFF"/>
                </a:solidFill>
              </a:rPr>
              <a:t>Servicios</a:t>
            </a:r>
            <a:r>
              <a:rPr lang="en-US" sz="2392" b="1" dirty="0">
                <a:solidFill>
                  <a:srgbClr val="FFFFFF"/>
                </a:solidFill>
              </a:rPr>
              <a:t> </a:t>
            </a:r>
            <a:r>
              <a:rPr lang="en-US" sz="2392" b="1" dirty="0" err="1">
                <a:solidFill>
                  <a:srgbClr val="FFFFFF"/>
                </a:solidFill>
              </a:rPr>
              <a:t>en</a:t>
            </a:r>
            <a:r>
              <a:rPr lang="en-US" sz="2392" b="1" dirty="0">
                <a:solidFill>
                  <a:srgbClr val="FFFFFF"/>
                </a:solidFill>
              </a:rPr>
              <a:t> la </a:t>
            </a:r>
            <a:r>
              <a:rPr lang="en-US" sz="2392" b="1" dirty="0" err="1">
                <a:solidFill>
                  <a:srgbClr val="FFFFFF"/>
                </a:solidFill>
              </a:rPr>
              <a:t>nube</a:t>
            </a:r>
            <a:endParaRPr sz="2392" b="1" dirty="0">
              <a:solidFill>
                <a:srgbClr val="FFFFFF"/>
              </a:solidFill>
            </a:endParaRPr>
          </a:p>
        </p:txBody>
      </p:sp>
      <p:sp>
        <p:nvSpPr>
          <p:cNvPr id="3" name="Rounded Rectangle 2"/>
          <p:cNvSpPr/>
          <p:nvPr/>
        </p:nvSpPr>
        <p:spPr>
          <a:xfrm>
            <a:off x="629202" y="2039527"/>
            <a:ext cx="3495587" cy="3019424"/>
          </a:xfrm>
          <a:prstGeom prst="roundRect">
            <a:avLst>
              <a:gd name="adj" fmla="val 6309"/>
            </a:avLst>
          </a:prstGeom>
          <a:solidFill>
            <a:srgbClr val="FFFFFF">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a:p>
        </p:txBody>
      </p:sp>
      <p:pic>
        <p:nvPicPr>
          <p:cNvPr id="4" name="Picture 3" descr="image.png"/>
          <p:cNvPicPr>
            <a:picLocks noChangeAspect="1"/>
          </p:cNvPicPr>
          <p:nvPr/>
        </p:nvPicPr>
        <p:blipFill>
          <a:blip r:embed="rId2">
            <a:alphaModFix/>
          </a:blip>
          <a:stretch>
            <a:fillRect/>
          </a:stretch>
        </p:blipFill>
        <p:spPr>
          <a:xfrm>
            <a:off x="819697" y="2307326"/>
            <a:ext cx="304792" cy="216876"/>
          </a:xfrm>
          <a:prstGeom prst="rect">
            <a:avLst/>
          </a:prstGeom>
        </p:spPr>
      </p:pic>
      <p:sp>
        <p:nvSpPr>
          <p:cNvPr id="5" name="TextBox 4"/>
          <p:cNvSpPr txBox="1"/>
          <p:nvPr/>
        </p:nvSpPr>
        <p:spPr>
          <a:xfrm>
            <a:off x="1267361" y="2247881"/>
            <a:ext cx="457113" cy="326243"/>
          </a:xfrm>
          <a:prstGeom prst="rect">
            <a:avLst/>
          </a:prstGeom>
          <a:noFill/>
        </p:spPr>
        <p:txBody>
          <a:bodyPr wrap="none" lIns="73152" tIns="54864" rIns="73152" bIns="54864" anchor="ctr">
            <a:spAutoFit/>
          </a:bodyPr>
          <a:lstStyle/>
          <a:p>
            <a:pPr algn="l">
              <a:spcBef>
                <a:spcPts val="0"/>
              </a:spcBef>
              <a:spcAft>
                <a:spcPts val="0"/>
              </a:spcAft>
            </a:pPr>
            <a:r>
              <a:rPr sz="1400" b="1">
                <a:solidFill>
                  <a:srgbClr val="90CAF9"/>
                </a:solidFill>
              </a:rPr>
              <a:t>IaaS</a:t>
            </a:r>
          </a:p>
        </p:txBody>
      </p:sp>
      <p:sp>
        <p:nvSpPr>
          <p:cNvPr id="6" name="TextBox 5"/>
          <p:cNvSpPr txBox="1"/>
          <p:nvPr/>
        </p:nvSpPr>
        <p:spPr>
          <a:xfrm>
            <a:off x="819697" y="2688580"/>
            <a:ext cx="3114597" cy="521168"/>
          </a:xfrm>
          <a:prstGeom prst="rect">
            <a:avLst/>
          </a:prstGeom>
          <a:noFill/>
        </p:spPr>
        <p:txBody>
          <a:bodyPr wrap="square" lIns="73152" tIns="54864" rIns="73152" bIns="54864" anchor="ctr">
            <a:spAutoFit/>
          </a:bodyPr>
          <a:lstStyle/>
          <a:p>
            <a:pPr algn="l">
              <a:lnSpc>
                <a:spcPts val="1625"/>
              </a:lnSpc>
              <a:spcBef>
                <a:spcPts val="0"/>
              </a:spcBef>
              <a:spcAft>
                <a:spcPts val="975"/>
              </a:spcAft>
            </a:pPr>
            <a:r>
              <a:rPr sz="1400" b="0">
                <a:solidFill>
                  <a:srgbClr val="E0E0FF"/>
                </a:solidFill>
              </a:rPr>
              <a:t> </a:t>
            </a:r>
            <a:r>
              <a:rPr sz="1400" b="1">
                <a:solidFill>
                  <a:srgbClr val="64B5F6"/>
                </a:solidFill>
              </a:rPr>
              <a:t>Infraestructura como Servicio</a:t>
            </a:r>
            <a:r>
              <a:rPr sz="1400" b="0">
                <a:solidFill>
                  <a:srgbClr val="E0E0FF"/>
                </a:solidFill>
              </a:rPr>
              <a:t>: Acceso a hardware virtualizado con control total. </a:t>
            </a:r>
          </a:p>
        </p:txBody>
      </p:sp>
      <p:pic>
        <p:nvPicPr>
          <p:cNvPr id="7" name="Picture 6" descr="image.png"/>
          <p:cNvPicPr>
            <a:picLocks noChangeAspect="1"/>
          </p:cNvPicPr>
          <p:nvPr/>
        </p:nvPicPr>
        <p:blipFill>
          <a:blip r:embed="rId3">
            <a:alphaModFix/>
          </a:blip>
          <a:stretch>
            <a:fillRect/>
          </a:stretch>
        </p:blipFill>
        <p:spPr>
          <a:xfrm>
            <a:off x="819697" y="3363222"/>
            <a:ext cx="190495" cy="162485"/>
          </a:xfrm>
          <a:prstGeom prst="rect">
            <a:avLst/>
          </a:prstGeom>
        </p:spPr>
      </p:pic>
      <p:sp>
        <p:nvSpPr>
          <p:cNvPr id="8" name="TextBox 7"/>
          <p:cNvSpPr txBox="1"/>
          <p:nvPr/>
        </p:nvSpPr>
        <p:spPr>
          <a:xfrm>
            <a:off x="1105440" y="3278396"/>
            <a:ext cx="2828854" cy="541687"/>
          </a:xfrm>
          <a:prstGeom prst="rect">
            <a:avLst/>
          </a:prstGeom>
          <a:noFill/>
        </p:spPr>
        <p:txBody>
          <a:bodyPr wrap="square" lIns="73152" tIns="54864" rIns="73152" bIns="54864" anchor="ctr">
            <a:spAutoFit/>
          </a:bodyPr>
          <a:lstStyle/>
          <a:p>
            <a:pPr algn="l">
              <a:spcBef>
                <a:spcPts val="0"/>
              </a:spcBef>
              <a:spcAft>
                <a:spcPts val="0"/>
              </a:spcAft>
            </a:pPr>
            <a:r>
              <a:rPr sz="1400" b="0">
                <a:solidFill>
                  <a:srgbClr val="FFFFFF"/>
                </a:solidFill>
              </a:rPr>
              <a:t>Gestiona: Servidores, redes, almacenamiento</a:t>
            </a:r>
          </a:p>
        </p:txBody>
      </p:sp>
      <p:pic>
        <p:nvPicPr>
          <p:cNvPr id="9" name="Picture 8" descr="image.png"/>
          <p:cNvPicPr>
            <a:picLocks noChangeAspect="1"/>
          </p:cNvPicPr>
          <p:nvPr/>
        </p:nvPicPr>
        <p:blipFill>
          <a:blip r:embed="rId4">
            <a:alphaModFix/>
          </a:blip>
          <a:stretch>
            <a:fillRect/>
          </a:stretch>
        </p:blipFill>
        <p:spPr>
          <a:xfrm>
            <a:off x="819697" y="3896622"/>
            <a:ext cx="190495" cy="162485"/>
          </a:xfrm>
          <a:prstGeom prst="rect">
            <a:avLst/>
          </a:prstGeom>
        </p:spPr>
      </p:pic>
      <p:sp>
        <p:nvSpPr>
          <p:cNvPr id="10" name="TextBox 9"/>
          <p:cNvSpPr txBox="1"/>
          <p:nvPr/>
        </p:nvSpPr>
        <p:spPr>
          <a:xfrm>
            <a:off x="1105440" y="3809980"/>
            <a:ext cx="2894575" cy="326243"/>
          </a:xfrm>
          <a:prstGeom prst="rect">
            <a:avLst/>
          </a:prstGeom>
          <a:noFill/>
        </p:spPr>
        <p:txBody>
          <a:bodyPr wrap="none" lIns="73152" tIns="54864" rIns="73152" bIns="54864" anchor="ctr">
            <a:spAutoFit/>
          </a:bodyPr>
          <a:lstStyle/>
          <a:p>
            <a:pPr algn="l">
              <a:spcBef>
                <a:spcPts val="0"/>
              </a:spcBef>
              <a:spcAft>
                <a:spcPts val="0"/>
              </a:spcAft>
            </a:pPr>
            <a:r>
              <a:rPr sz="1400" b="0">
                <a:solidFill>
                  <a:srgbClr val="FFFFFF"/>
                </a:solidFill>
              </a:rPr>
              <a:t>Ventaja: Máxima flexibilidad y control</a:t>
            </a:r>
          </a:p>
        </p:txBody>
      </p:sp>
      <p:pic>
        <p:nvPicPr>
          <p:cNvPr id="11" name="Picture 10" descr="image.png"/>
          <p:cNvPicPr>
            <a:picLocks noChangeAspect="1"/>
          </p:cNvPicPr>
          <p:nvPr/>
        </p:nvPicPr>
        <p:blipFill>
          <a:blip r:embed="rId5">
            <a:alphaModFix/>
          </a:blip>
          <a:stretch>
            <a:fillRect/>
          </a:stretch>
        </p:blipFill>
        <p:spPr>
          <a:xfrm>
            <a:off x="819697" y="4210947"/>
            <a:ext cx="190495" cy="162485"/>
          </a:xfrm>
          <a:prstGeom prst="rect">
            <a:avLst/>
          </a:prstGeom>
        </p:spPr>
      </p:pic>
      <p:sp>
        <p:nvSpPr>
          <p:cNvPr id="12" name="TextBox 11"/>
          <p:cNvSpPr txBox="1"/>
          <p:nvPr/>
        </p:nvSpPr>
        <p:spPr>
          <a:xfrm>
            <a:off x="1105440" y="4126120"/>
            <a:ext cx="2828854" cy="541687"/>
          </a:xfrm>
          <a:prstGeom prst="rect">
            <a:avLst/>
          </a:prstGeom>
          <a:noFill/>
        </p:spPr>
        <p:txBody>
          <a:bodyPr wrap="square" lIns="73152" tIns="54864" rIns="73152" bIns="54864" anchor="ctr">
            <a:spAutoFit/>
          </a:bodyPr>
          <a:lstStyle/>
          <a:p>
            <a:pPr algn="l">
              <a:spcBef>
                <a:spcPts val="0"/>
              </a:spcBef>
              <a:spcAft>
                <a:spcPts val="0"/>
              </a:spcAft>
            </a:pPr>
            <a:r>
              <a:rPr sz="1400" b="0">
                <a:solidFill>
                  <a:srgbClr val="FFFFFF"/>
                </a:solidFill>
              </a:rPr>
              <a:t>Limitación: Requiere conocimientos técnicos avanzados</a:t>
            </a:r>
          </a:p>
        </p:txBody>
      </p:sp>
      <p:sp>
        <p:nvSpPr>
          <p:cNvPr id="13" name="TextBox 12"/>
          <p:cNvSpPr txBox="1"/>
          <p:nvPr/>
        </p:nvSpPr>
        <p:spPr>
          <a:xfrm>
            <a:off x="819697" y="4643417"/>
            <a:ext cx="3402726" cy="326243"/>
          </a:xfrm>
          <a:prstGeom prst="rect">
            <a:avLst/>
          </a:prstGeom>
          <a:noFill/>
        </p:spPr>
        <p:txBody>
          <a:bodyPr wrap="none" lIns="73152" tIns="54864" rIns="73152" bIns="54864" anchor="ctr">
            <a:spAutoFit/>
          </a:bodyPr>
          <a:lstStyle/>
          <a:p>
            <a:pPr algn="l">
              <a:spcBef>
                <a:spcPts val="650"/>
              </a:spcBef>
              <a:spcAft>
                <a:spcPts val="0"/>
              </a:spcAft>
            </a:pPr>
            <a:r>
              <a:rPr sz="1400" b="0">
                <a:solidFill>
                  <a:srgbClr val="90CAF9"/>
                </a:solidFill>
              </a:rPr>
              <a:t>Ejemplos: AWS EC2, Google Compute Engine</a:t>
            </a:r>
          </a:p>
        </p:txBody>
      </p:sp>
      <p:sp>
        <p:nvSpPr>
          <p:cNvPr id="14" name="Rounded Rectangle 13"/>
          <p:cNvSpPr/>
          <p:nvPr/>
        </p:nvSpPr>
        <p:spPr>
          <a:xfrm>
            <a:off x="4315285" y="2072865"/>
            <a:ext cx="3495587" cy="3019424"/>
          </a:xfrm>
          <a:prstGeom prst="roundRect">
            <a:avLst>
              <a:gd name="adj" fmla="val 6309"/>
            </a:avLst>
          </a:prstGeom>
          <a:solidFill>
            <a:srgbClr val="FFFFFF">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a:p>
        </p:txBody>
      </p:sp>
      <p:pic>
        <p:nvPicPr>
          <p:cNvPr id="15" name="Picture 14" descr="image.png"/>
          <p:cNvPicPr>
            <a:picLocks noChangeAspect="1"/>
          </p:cNvPicPr>
          <p:nvPr/>
        </p:nvPicPr>
        <p:blipFill>
          <a:blip r:embed="rId6">
            <a:alphaModFix/>
          </a:blip>
          <a:stretch>
            <a:fillRect/>
          </a:stretch>
        </p:blipFill>
        <p:spPr>
          <a:xfrm>
            <a:off x="4505780" y="2298534"/>
            <a:ext cx="304792" cy="234461"/>
          </a:xfrm>
          <a:prstGeom prst="rect">
            <a:avLst/>
          </a:prstGeom>
        </p:spPr>
      </p:pic>
      <p:sp>
        <p:nvSpPr>
          <p:cNvPr id="16" name="TextBox 15"/>
          <p:cNvSpPr txBox="1"/>
          <p:nvPr/>
        </p:nvSpPr>
        <p:spPr>
          <a:xfrm>
            <a:off x="4953444" y="2247881"/>
            <a:ext cx="501676" cy="326243"/>
          </a:xfrm>
          <a:prstGeom prst="rect">
            <a:avLst/>
          </a:prstGeom>
          <a:noFill/>
        </p:spPr>
        <p:txBody>
          <a:bodyPr wrap="none" lIns="73152" tIns="54864" rIns="73152" bIns="54864" anchor="ctr">
            <a:spAutoFit/>
          </a:bodyPr>
          <a:lstStyle/>
          <a:p>
            <a:pPr algn="l">
              <a:spcBef>
                <a:spcPts val="0"/>
              </a:spcBef>
              <a:spcAft>
                <a:spcPts val="0"/>
              </a:spcAft>
            </a:pPr>
            <a:r>
              <a:rPr sz="1400" b="1">
                <a:solidFill>
                  <a:srgbClr val="90CAF9"/>
                </a:solidFill>
              </a:rPr>
              <a:t>PaaS</a:t>
            </a:r>
          </a:p>
        </p:txBody>
      </p:sp>
      <p:sp>
        <p:nvSpPr>
          <p:cNvPr id="17" name="TextBox 16"/>
          <p:cNvSpPr txBox="1"/>
          <p:nvPr/>
        </p:nvSpPr>
        <p:spPr>
          <a:xfrm>
            <a:off x="4505780" y="2688580"/>
            <a:ext cx="3114597" cy="521168"/>
          </a:xfrm>
          <a:prstGeom prst="rect">
            <a:avLst/>
          </a:prstGeom>
          <a:noFill/>
        </p:spPr>
        <p:txBody>
          <a:bodyPr wrap="square" lIns="73152" tIns="54864" rIns="73152" bIns="54864" anchor="ctr">
            <a:spAutoFit/>
          </a:bodyPr>
          <a:lstStyle/>
          <a:p>
            <a:pPr algn="l">
              <a:lnSpc>
                <a:spcPts val="1625"/>
              </a:lnSpc>
              <a:spcBef>
                <a:spcPts val="0"/>
              </a:spcBef>
              <a:spcAft>
                <a:spcPts val="975"/>
              </a:spcAft>
            </a:pPr>
            <a:r>
              <a:rPr sz="1400" b="0">
                <a:solidFill>
                  <a:srgbClr val="E0E0FF"/>
                </a:solidFill>
              </a:rPr>
              <a:t> </a:t>
            </a:r>
            <a:r>
              <a:rPr sz="1400" b="1">
                <a:solidFill>
                  <a:srgbClr val="64B5F6"/>
                </a:solidFill>
              </a:rPr>
              <a:t>Plataforma como Servicio</a:t>
            </a:r>
            <a:r>
              <a:rPr sz="1400" b="0">
                <a:solidFill>
                  <a:srgbClr val="E0E0FF"/>
                </a:solidFill>
              </a:rPr>
              <a:t>: Facilita el desarrollo y despliegue de aplicaciones. </a:t>
            </a:r>
          </a:p>
        </p:txBody>
      </p:sp>
      <p:pic>
        <p:nvPicPr>
          <p:cNvPr id="18" name="Picture 17" descr="image.png"/>
          <p:cNvPicPr>
            <a:picLocks noChangeAspect="1"/>
          </p:cNvPicPr>
          <p:nvPr/>
        </p:nvPicPr>
        <p:blipFill>
          <a:blip r:embed="rId3">
            <a:alphaModFix/>
          </a:blip>
          <a:stretch>
            <a:fillRect/>
          </a:stretch>
        </p:blipFill>
        <p:spPr>
          <a:xfrm>
            <a:off x="4505780" y="3363222"/>
            <a:ext cx="190495" cy="162485"/>
          </a:xfrm>
          <a:prstGeom prst="rect">
            <a:avLst/>
          </a:prstGeom>
        </p:spPr>
      </p:pic>
      <p:sp>
        <p:nvSpPr>
          <p:cNvPr id="19" name="TextBox 18"/>
          <p:cNvSpPr txBox="1"/>
          <p:nvPr/>
        </p:nvSpPr>
        <p:spPr>
          <a:xfrm>
            <a:off x="4791523" y="3278396"/>
            <a:ext cx="2828854" cy="541687"/>
          </a:xfrm>
          <a:prstGeom prst="rect">
            <a:avLst/>
          </a:prstGeom>
          <a:noFill/>
        </p:spPr>
        <p:txBody>
          <a:bodyPr wrap="square" lIns="73152" tIns="54864" rIns="73152" bIns="54864" anchor="ctr">
            <a:spAutoFit/>
          </a:bodyPr>
          <a:lstStyle/>
          <a:p>
            <a:pPr algn="l">
              <a:spcBef>
                <a:spcPts val="0"/>
              </a:spcBef>
              <a:spcAft>
                <a:spcPts val="0"/>
              </a:spcAft>
            </a:pPr>
            <a:r>
              <a:rPr sz="1400" b="0">
                <a:solidFill>
                  <a:srgbClr val="FFFFFF"/>
                </a:solidFill>
              </a:rPr>
              <a:t>Gestiona: Infraestructura y sistema operativo</a:t>
            </a:r>
          </a:p>
        </p:txBody>
      </p:sp>
      <p:pic>
        <p:nvPicPr>
          <p:cNvPr id="20" name="Picture 19" descr="image.png"/>
          <p:cNvPicPr>
            <a:picLocks noChangeAspect="1"/>
          </p:cNvPicPr>
          <p:nvPr/>
        </p:nvPicPr>
        <p:blipFill>
          <a:blip r:embed="rId4">
            <a:alphaModFix/>
          </a:blip>
          <a:stretch>
            <a:fillRect/>
          </a:stretch>
        </p:blipFill>
        <p:spPr>
          <a:xfrm>
            <a:off x="4505780" y="3896622"/>
            <a:ext cx="190495" cy="162485"/>
          </a:xfrm>
          <a:prstGeom prst="rect">
            <a:avLst/>
          </a:prstGeom>
        </p:spPr>
      </p:pic>
      <p:sp>
        <p:nvSpPr>
          <p:cNvPr id="21" name="TextBox 20"/>
          <p:cNvSpPr txBox="1"/>
          <p:nvPr/>
        </p:nvSpPr>
        <p:spPr>
          <a:xfrm>
            <a:off x="4791523" y="3811795"/>
            <a:ext cx="2828854" cy="541687"/>
          </a:xfrm>
          <a:prstGeom prst="rect">
            <a:avLst/>
          </a:prstGeom>
          <a:noFill/>
        </p:spPr>
        <p:txBody>
          <a:bodyPr wrap="square" lIns="73152" tIns="54864" rIns="73152" bIns="54864" anchor="ctr">
            <a:spAutoFit/>
          </a:bodyPr>
          <a:lstStyle/>
          <a:p>
            <a:pPr algn="l">
              <a:spcBef>
                <a:spcPts val="0"/>
              </a:spcBef>
              <a:spcAft>
                <a:spcPts val="0"/>
              </a:spcAft>
            </a:pPr>
            <a:r>
              <a:rPr sz="1400" b="0" dirty="0" err="1">
                <a:solidFill>
                  <a:srgbClr val="FFFFFF"/>
                </a:solidFill>
              </a:rPr>
              <a:t>Ventaja</a:t>
            </a:r>
            <a:r>
              <a:rPr sz="1400" b="0" dirty="0">
                <a:solidFill>
                  <a:srgbClr val="FFFFFF"/>
                </a:solidFill>
              </a:rPr>
              <a:t>: </a:t>
            </a:r>
            <a:r>
              <a:rPr sz="1400" b="0" dirty="0" err="1">
                <a:solidFill>
                  <a:srgbClr val="FFFFFF"/>
                </a:solidFill>
              </a:rPr>
              <a:t>Simplifica</a:t>
            </a:r>
            <a:r>
              <a:rPr sz="1400" b="0" dirty="0">
                <a:solidFill>
                  <a:srgbClr val="FFFFFF"/>
                </a:solidFill>
              </a:rPr>
              <a:t> </a:t>
            </a:r>
            <a:r>
              <a:rPr sz="1400" b="0" dirty="0" err="1">
                <a:solidFill>
                  <a:srgbClr val="FFFFFF"/>
                </a:solidFill>
              </a:rPr>
              <a:t>el</a:t>
            </a:r>
            <a:r>
              <a:rPr sz="1400" b="0" dirty="0">
                <a:solidFill>
                  <a:srgbClr val="FFFFFF"/>
                </a:solidFill>
              </a:rPr>
              <a:t> </a:t>
            </a:r>
            <a:r>
              <a:rPr sz="1400" b="0" dirty="0" err="1">
                <a:solidFill>
                  <a:srgbClr val="FFFFFF"/>
                </a:solidFill>
              </a:rPr>
              <a:t>ciclo</a:t>
            </a:r>
            <a:r>
              <a:rPr sz="1400" b="0" dirty="0">
                <a:solidFill>
                  <a:srgbClr val="FFFFFF"/>
                </a:solidFill>
              </a:rPr>
              <a:t> de </a:t>
            </a:r>
            <a:r>
              <a:rPr lang="es-ES" sz="1400" b="0" dirty="0">
                <a:solidFill>
                  <a:srgbClr val="FFFFFF"/>
                </a:solidFill>
              </a:rPr>
              <a:t>D</a:t>
            </a:r>
            <a:r>
              <a:rPr sz="1400" b="0" dirty="0" err="1">
                <a:solidFill>
                  <a:srgbClr val="FFFFFF"/>
                </a:solidFill>
              </a:rPr>
              <a:t>esarrollo</a:t>
            </a:r>
            <a:r>
              <a:rPr lang="en-US" sz="1400" b="0" dirty="0">
                <a:solidFill>
                  <a:srgbClr val="FFFFFF"/>
                </a:solidFill>
              </a:rPr>
              <a:t>, </a:t>
            </a:r>
            <a:r>
              <a:rPr lang="en-US" sz="1400" b="0" dirty="0" err="1">
                <a:solidFill>
                  <a:srgbClr val="FFFFFF"/>
                </a:solidFill>
              </a:rPr>
              <a:t>escalabilidad</a:t>
            </a:r>
            <a:r>
              <a:rPr lang="en-US" sz="1400" b="0" dirty="0">
                <a:solidFill>
                  <a:srgbClr val="FFFFFF"/>
                </a:solidFill>
              </a:rPr>
              <a:t> </a:t>
            </a:r>
            <a:r>
              <a:rPr lang="en-US" sz="1400" b="0" dirty="0" err="1">
                <a:solidFill>
                  <a:srgbClr val="FFFFFF"/>
                </a:solidFill>
              </a:rPr>
              <a:t>automática</a:t>
            </a:r>
            <a:endParaRPr sz="1400" b="0" dirty="0">
              <a:solidFill>
                <a:srgbClr val="FFFFFF"/>
              </a:solidFill>
            </a:endParaRPr>
          </a:p>
        </p:txBody>
      </p:sp>
      <p:pic>
        <p:nvPicPr>
          <p:cNvPr id="22" name="Picture 21" descr="image.png"/>
          <p:cNvPicPr>
            <a:picLocks noChangeAspect="1"/>
          </p:cNvPicPr>
          <p:nvPr/>
        </p:nvPicPr>
        <p:blipFill>
          <a:blip r:embed="rId5">
            <a:alphaModFix/>
          </a:blip>
          <a:stretch>
            <a:fillRect/>
          </a:stretch>
        </p:blipFill>
        <p:spPr>
          <a:xfrm>
            <a:off x="4505780" y="4430022"/>
            <a:ext cx="190495" cy="162485"/>
          </a:xfrm>
          <a:prstGeom prst="rect">
            <a:avLst/>
          </a:prstGeom>
        </p:spPr>
      </p:pic>
      <p:sp>
        <p:nvSpPr>
          <p:cNvPr id="23" name="TextBox 22"/>
          <p:cNvSpPr txBox="1"/>
          <p:nvPr/>
        </p:nvSpPr>
        <p:spPr>
          <a:xfrm>
            <a:off x="4791523" y="4343381"/>
            <a:ext cx="2794548" cy="326243"/>
          </a:xfrm>
          <a:prstGeom prst="rect">
            <a:avLst/>
          </a:prstGeom>
          <a:noFill/>
        </p:spPr>
        <p:txBody>
          <a:bodyPr wrap="none" lIns="73152" tIns="54864" rIns="73152" bIns="54864" anchor="ctr">
            <a:spAutoFit/>
          </a:bodyPr>
          <a:lstStyle/>
          <a:p>
            <a:pPr algn="l">
              <a:spcBef>
                <a:spcPts val="0"/>
              </a:spcBef>
              <a:spcAft>
                <a:spcPts val="0"/>
              </a:spcAft>
            </a:pPr>
            <a:r>
              <a:rPr sz="1400" b="0">
                <a:solidFill>
                  <a:srgbClr val="FFFFFF"/>
                </a:solidFill>
              </a:rPr>
              <a:t>Limitación: Personalización reducida</a:t>
            </a:r>
          </a:p>
        </p:txBody>
      </p:sp>
      <p:sp>
        <p:nvSpPr>
          <p:cNvPr id="24" name="TextBox 23"/>
          <p:cNvSpPr txBox="1"/>
          <p:nvPr/>
        </p:nvSpPr>
        <p:spPr>
          <a:xfrm>
            <a:off x="4396256" y="4556526"/>
            <a:ext cx="3500340" cy="541687"/>
          </a:xfrm>
          <a:prstGeom prst="rect">
            <a:avLst/>
          </a:prstGeom>
          <a:noFill/>
        </p:spPr>
        <p:txBody>
          <a:bodyPr wrap="square" lIns="73152" tIns="54864" rIns="73152" bIns="54864" anchor="ctr">
            <a:spAutoFit/>
          </a:bodyPr>
          <a:lstStyle/>
          <a:p>
            <a:pPr algn="l">
              <a:spcBef>
                <a:spcPts val="650"/>
              </a:spcBef>
              <a:spcAft>
                <a:spcPts val="0"/>
              </a:spcAft>
            </a:pPr>
            <a:r>
              <a:rPr sz="1400" b="0" dirty="0" err="1">
                <a:solidFill>
                  <a:srgbClr val="90CAF9"/>
                </a:solidFill>
              </a:rPr>
              <a:t>Ejemplos</a:t>
            </a:r>
            <a:r>
              <a:rPr sz="1400" b="0" dirty="0">
                <a:solidFill>
                  <a:srgbClr val="90CAF9"/>
                </a:solidFill>
              </a:rPr>
              <a:t>: </a:t>
            </a:r>
            <a:r>
              <a:rPr lang="en-US" sz="1400" b="0" dirty="0">
                <a:solidFill>
                  <a:srgbClr val="90CAF9"/>
                </a:solidFill>
              </a:rPr>
              <a:t>AWS Elastic Beanstalk</a:t>
            </a:r>
            <a:r>
              <a:rPr sz="1400" b="0" dirty="0">
                <a:solidFill>
                  <a:srgbClr val="90CAF9"/>
                </a:solidFill>
              </a:rPr>
              <a:t>, </a:t>
            </a:r>
            <a:r>
              <a:rPr lang="en-US" sz="1400" dirty="0">
                <a:solidFill>
                  <a:srgbClr val="90CAF9"/>
                </a:solidFill>
              </a:rPr>
              <a:t> </a:t>
            </a:r>
            <a:r>
              <a:rPr sz="1400" b="0" dirty="0">
                <a:solidFill>
                  <a:srgbClr val="90CAF9"/>
                </a:solidFill>
              </a:rPr>
              <a:t>Google App Engine</a:t>
            </a:r>
          </a:p>
        </p:txBody>
      </p:sp>
      <p:sp>
        <p:nvSpPr>
          <p:cNvPr id="25" name="Rounded Rectangle 24"/>
          <p:cNvSpPr/>
          <p:nvPr/>
        </p:nvSpPr>
        <p:spPr>
          <a:xfrm>
            <a:off x="7991843" y="2072865"/>
            <a:ext cx="3495587" cy="3019424"/>
          </a:xfrm>
          <a:prstGeom prst="roundRect">
            <a:avLst>
              <a:gd name="adj" fmla="val 6309"/>
            </a:avLst>
          </a:prstGeom>
          <a:solidFill>
            <a:srgbClr val="FFFFFF">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a:p>
        </p:txBody>
      </p:sp>
      <p:pic>
        <p:nvPicPr>
          <p:cNvPr id="26" name="Picture 25" descr="image.png"/>
          <p:cNvPicPr>
            <a:picLocks noChangeAspect="1"/>
          </p:cNvPicPr>
          <p:nvPr/>
        </p:nvPicPr>
        <p:blipFill>
          <a:blip r:embed="rId7">
            <a:alphaModFix/>
          </a:blip>
          <a:stretch>
            <a:fillRect/>
          </a:stretch>
        </p:blipFill>
        <p:spPr>
          <a:xfrm>
            <a:off x="8182338" y="2307326"/>
            <a:ext cx="304792" cy="216876"/>
          </a:xfrm>
          <a:prstGeom prst="rect">
            <a:avLst/>
          </a:prstGeom>
        </p:spPr>
      </p:pic>
      <p:sp>
        <p:nvSpPr>
          <p:cNvPr id="27" name="TextBox 26"/>
          <p:cNvSpPr txBox="1"/>
          <p:nvPr/>
        </p:nvSpPr>
        <p:spPr>
          <a:xfrm>
            <a:off x="8630002" y="2247881"/>
            <a:ext cx="493981" cy="326243"/>
          </a:xfrm>
          <a:prstGeom prst="rect">
            <a:avLst/>
          </a:prstGeom>
          <a:noFill/>
        </p:spPr>
        <p:txBody>
          <a:bodyPr wrap="none" lIns="73152" tIns="54864" rIns="73152" bIns="54864" anchor="ctr">
            <a:spAutoFit/>
          </a:bodyPr>
          <a:lstStyle/>
          <a:p>
            <a:pPr algn="l">
              <a:spcBef>
                <a:spcPts val="0"/>
              </a:spcBef>
              <a:spcAft>
                <a:spcPts val="0"/>
              </a:spcAft>
            </a:pPr>
            <a:r>
              <a:rPr sz="1400" b="1">
                <a:solidFill>
                  <a:srgbClr val="90CAF9"/>
                </a:solidFill>
              </a:rPr>
              <a:t>SaaS</a:t>
            </a:r>
          </a:p>
        </p:txBody>
      </p:sp>
      <p:sp>
        <p:nvSpPr>
          <p:cNvPr id="28" name="TextBox 27"/>
          <p:cNvSpPr txBox="1"/>
          <p:nvPr/>
        </p:nvSpPr>
        <p:spPr>
          <a:xfrm>
            <a:off x="8182338" y="2695525"/>
            <a:ext cx="3114597" cy="726353"/>
          </a:xfrm>
          <a:prstGeom prst="rect">
            <a:avLst/>
          </a:prstGeom>
          <a:noFill/>
        </p:spPr>
        <p:txBody>
          <a:bodyPr wrap="square" lIns="73152" tIns="54864" rIns="73152" bIns="54864" anchor="ctr">
            <a:spAutoFit/>
          </a:bodyPr>
          <a:lstStyle/>
          <a:p>
            <a:pPr algn="l">
              <a:lnSpc>
                <a:spcPts val="1625"/>
              </a:lnSpc>
              <a:spcBef>
                <a:spcPts val="0"/>
              </a:spcBef>
              <a:spcAft>
                <a:spcPts val="975"/>
              </a:spcAft>
            </a:pPr>
            <a:r>
              <a:rPr sz="1400" b="0" dirty="0">
                <a:solidFill>
                  <a:srgbClr val="E0E0FF"/>
                </a:solidFill>
              </a:rPr>
              <a:t> </a:t>
            </a:r>
            <a:r>
              <a:rPr sz="1400" b="1" dirty="0">
                <a:solidFill>
                  <a:srgbClr val="64B5F6"/>
                </a:solidFill>
              </a:rPr>
              <a:t>Software </a:t>
            </a:r>
            <a:r>
              <a:rPr sz="1400" b="1" dirty="0" err="1">
                <a:solidFill>
                  <a:srgbClr val="64B5F6"/>
                </a:solidFill>
              </a:rPr>
              <a:t>como</a:t>
            </a:r>
            <a:r>
              <a:rPr sz="1400" b="1" dirty="0">
                <a:solidFill>
                  <a:srgbClr val="64B5F6"/>
                </a:solidFill>
              </a:rPr>
              <a:t> </a:t>
            </a:r>
            <a:r>
              <a:rPr sz="1400" b="1" dirty="0" err="1">
                <a:solidFill>
                  <a:srgbClr val="64B5F6"/>
                </a:solidFill>
              </a:rPr>
              <a:t>Servicio</a:t>
            </a:r>
            <a:r>
              <a:rPr sz="1400" b="0" dirty="0">
                <a:solidFill>
                  <a:srgbClr val="E0E0FF"/>
                </a:solidFill>
              </a:rPr>
              <a:t>: </a:t>
            </a:r>
            <a:r>
              <a:rPr sz="1400" b="0" dirty="0" err="1">
                <a:solidFill>
                  <a:srgbClr val="E0E0FF"/>
                </a:solidFill>
              </a:rPr>
              <a:t>Aplicaciones</a:t>
            </a:r>
            <a:r>
              <a:rPr sz="1400" b="0" dirty="0">
                <a:solidFill>
                  <a:srgbClr val="E0E0FF"/>
                </a:solidFill>
              </a:rPr>
              <a:t> </a:t>
            </a:r>
            <a:r>
              <a:rPr sz="1400" b="0" dirty="0" err="1">
                <a:solidFill>
                  <a:srgbClr val="E0E0FF"/>
                </a:solidFill>
              </a:rPr>
              <a:t>listas</a:t>
            </a:r>
            <a:r>
              <a:rPr sz="1400" b="0" dirty="0">
                <a:solidFill>
                  <a:srgbClr val="E0E0FF"/>
                </a:solidFill>
              </a:rPr>
              <a:t> para usar a </a:t>
            </a:r>
            <a:r>
              <a:rPr sz="1400" b="0" dirty="0" err="1">
                <a:solidFill>
                  <a:srgbClr val="E0E0FF"/>
                </a:solidFill>
              </a:rPr>
              <a:t>través</a:t>
            </a:r>
            <a:r>
              <a:rPr sz="1400" b="0" dirty="0">
                <a:solidFill>
                  <a:srgbClr val="E0E0FF"/>
                </a:solidFill>
              </a:rPr>
              <a:t> de Internet.</a:t>
            </a:r>
            <a:r>
              <a:rPr lang="en-US" sz="1400" b="0" dirty="0">
                <a:solidFill>
                  <a:srgbClr val="E0E0FF"/>
                </a:solidFill>
              </a:rPr>
              <a:t> </a:t>
            </a:r>
            <a:r>
              <a:rPr lang="en-US" sz="1400" b="0" dirty="0" err="1">
                <a:solidFill>
                  <a:srgbClr val="E0E0FF"/>
                </a:solidFill>
              </a:rPr>
              <a:t>Facturación</a:t>
            </a:r>
            <a:r>
              <a:rPr lang="en-US" sz="1400" b="0" dirty="0">
                <a:solidFill>
                  <a:srgbClr val="E0E0FF"/>
                </a:solidFill>
              </a:rPr>
              <a:t> </a:t>
            </a:r>
            <a:r>
              <a:rPr lang="en-US" sz="1400" b="0" dirty="0" err="1">
                <a:solidFill>
                  <a:srgbClr val="E0E0FF"/>
                </a:solidFill>
              </a:rPr>
              <a:t>por</a:t>
            </a:r>
            <a:r>
              <a:rPr lang="en-US" sz="1400" b="0" dirty="0">
                <a:solidFill>
                  <a:srgbClr val="E0E0FF"/>
                </a:solidFill>
              </a:rPr>
              <a:t> </a:t>
            </a:r>
            <a:r>
              <a:rPr lang="en-US" sz="1400" b="0" dirty="0" err="1">
                <a:solidFill>
                  <a:srgbClr val="E0E0FF"/>
                </a:solidFill>
              </a:rPr>
              <a:t>suscripción</a:t>
            </a:r>
            <a:r>
              <a:rPr lang="en-US" sz="1400" b="0" dirty="0">
                <a:solidFill>
                  <a:srgbClr val="E0E0FF"/>
                </a:solidFill>
              </a:rPr>
              <a:t>.</a:t>
            </a:r>
            <a:r>
              <a:rPr sz="1400" b="0" dirty="0">
                <a:solidFill>
                  <a:srgbClr val="E0E0FF"/>
                </a:solidFill>
              </a:rPr>
              <a:t> </a:t>
            </a:r>
          </a:p>
        </p:txBody>
      </p:sp>
      <p:pic>
        <p:nvPicPr>
          <p:cNvPr id="29" name="Picture 28" descr="image.png"/>
          <p:cNvPicPr>
            <a:picLocks noChangeAspect="1"/>
          </p:cNvPicPr>
          <p:nvPr/>
        </p:nvPicPr>
        <p:blipFill>
          <a:blip r:embed="rId3">
            <a:alphaModFix/>
          </a:blip>
          <a:stretch>
            <a:fillRect/>
          </a:stretch>
        </p:blipFill>
        <p:spPr>
          <a:xfrm>
            <a:off x="8182338" y="3582297"/>
            <a:ext cx="190495" cy="162485"/>
          </a:xfrm>
          <a:prstGeom prst="rect">
            <a:avLst/>
          </a:prstGeom>
        </p:spPr>
      </p:pic>
      <p:sp>
        <p:nvSpPr>
          <p:cNvPr id="30" name="TextBox 29"/>
          <p:cNvSpPr txBox="1"/>
          <p:nvPr/>
        </p:nvSpPr>
        <p:spPr>
          <a:xfrm>
            <a:off x="8468081" y="3495655"/>
            <a:ext cx="2583784" cy="326243"/>
          </a:xfrm>
          <a:prstGeom prst="rect">
            <a:avLst/>
          </a:prstGeom>
          <a:noFill/>
        </p:spPr>
        <p:txBody>
          <a:bodyPr wrap="none" lIns="73152" tIns="54864" rIns="73152" bIns="54864" anchor="ctr">
            <a:spAutoFit/>
          </a:bodyPr>
          <a:lstStyle/>
          <a:p>
            <a:pPr algn="l">
              <a:spcBef>
                <a:spcPts val="0"/>
              </a:spcBef>
              <a:spcAft>
                <a:spcPts val="0"/>
              </a:spcAft>
            </a:pPr>
            <a:r>
              <a:rPr sz="1400" b="0">
                <a:solidFill>
                  <a:srgbClr val="FFFFFF"/>
                </a:solidFill>
              </a:rPr>
              <a:t>Gestiona: Toda la pila tecnológica</a:t>
            </a:r>
          </a:p>
        </p:txBody>
      </p:sp>
      <p:pic>
        <p:nvPicPr>
          <p:cNvPr id="31" name="Picture 30" descr="image.png"/>
          <p:cNvPicPr>
            <a:picLocks noChangeAspect="1"/>
          </p:cNvPicPr>
          <p:nvPr/>
        </p:nvPicPr>
        <p:blipFill>
          <a:blip r:embed="rId4">
            <a:alphaModFix/>
          </a:blip>
          <a:stretch>
            <a:fillRect/>
          </a:stretch>
        </p:blipFill>
        <p:spPr>
          <a:xfrm>
            <a:off x="8182338" y="3896622"/>
            <a:ext cx="190495" cy="162485"/>
          </a:xfrm>
          <a:prstGeom prst="rect">
            <a:avLst/>
          </a:prstGeom>
        </p:spPr>
      </p:pic>
      <p:sp>
        <p:nvSpPr>
          <p:cNvPr id="32" name="TextBox 31"/>
          <p:cNvSpPr txBox="1"/>
          <p:nvPr/>
        </p:nvSpPr>
        <p:spPr>
          <a:xfrm>
            <a:off x="8468081" y="3811795"/>
            <a:ext cx="2828854" cy="541687"/>
          </a:xfrm>
          <a:prstGeom prst="rect">
            <a:avLst/>
          </a:prstGeom>
          <a:noFill/>
        </p:spPr>
        <p:txBody>
          <a:bodyPr wrap="square" lIns="73152" tIns="54864" rIns="73152" bIns="54864" anchor="ctr">
            <a:spAutoFit/>
          </a:bodyPr>
          <a:lstStyle/>
          <a:p>
            <a:pPr algn="l">
              <a:spcBef>
                <a:spcPts val="0"/>
              </a:spcBef>
              <a:spcAft>
                <a:spcPts val="0"/>
              </a:spcAft>
            </a:pPr>
            <a:r>
              <a:rPr sz="1400" b="0" dirty="0" err="1">
                <a:solidFill>
                  <a:srgbClr val="FFFFFF"/>
                </a:solidFill>
              </a:rPr>
              <a:t>Ventaja</a:t>
            </a:r>
            <a:r>
              <a:rPr sz="1400" b="0" dirty="0">
                <a:solidFill>
                  <a:srgbClr val="FFFFFF"/>
                </a:solidFill>
              </a:rPr>
              <a:t>: </a:t>
            </a:r>
            <a:r>
              <a:rPr sz="1400" b="0" dirty="0" err="1">
                <a:solidFill>
                  <a:srgbClr val="FFFFFF"/>
                </a:solidFill>
              </a:rPr>
              <a:t>Acceso</a:t>
            </a:r>
            <a:r>
              <a:rPr sz="1400" b="0" dirty="0">
                <a:solidFill>
                  <a:srgbClr val="FFFFFF"/>
                </a:solidFill>
              </a:rPr>
              <a:t> </a:t>
            </a:r>
            <a:r>
              <a:rPr sz="1400" b="0" dirty="0" err="1">
                <a:solidFill>
                  <a:srgbClr val="FFFFFF"/>
                </a:solidFill>
              </a:rPr>
              <a:t>remoto</a:t>
            </a:r>
            <a:r>
              <a:rPr sz="1400" b="0" dirty="0">
                <a:solidFill>
                  <a:srgbClr val="FFFFFF"/>
                </a:solidFill>
              </a:rPr>
              <a:t> y </a:t>
            </a:r>
            <a:r>
              <a:rPr sz="1400" b="0" dirty="0" err="1">
                <a:solidFill>
                  <a:srgbClr val="FFFFFF"/>
                </a:solidFill>
              </a:rPr>
              <a:t>gestión</a:t>
            </a:r>
            <a:r>
              <a:rPr sz="1400" b="0" dirty="0">
                <a:solidFill>
                  <a:srgbClr val="FFFFFF"/>
                </a:solidFill>
              </a:rPr>
              <a:t> </a:t>
            </a:r>
            <a:r>
              <a:rPr sz="1400" b="0" dirty="0" err="1">
                <a:solidFill>
                  <a:srgbClr val="FFFFFF"/>
                </a:solidFill>
              </a:rPr>
              <a:t>centralizada</a:t>
            </a:r>
            <a:endParaRPr sz="1400" b="0" dirty="0">
              <a:solidFill>
                <a:srgbClr val="FFFFFF"/>
              </a:solidFill>
            </a:endParaRPr>
          </a:p>
        </p:txBody>
      </p:sp>
      <p:pic>
        <p:nvPicPr>
          <p:cNvPr id="33" name="Picture 32" descr="image.png"/>
          <p:cNvPicPr>
            <a:picLocks noChangeAspect="1"/>
          </p:cNvPicPr>
          <p:nvPr/>
        </p:nvPicPr>
        <p:blipFill>
          <a:blip r:embed="rId5">
            <a:alphaModFix/>
          </a:blip>
          <a:stretch>
            <a:fillRect/>
          </a:stretch>
        </p:blipFill>
        <p:spPr>
          <a:xfrm>
            <a:off x="8182338" y="4430022"/>
            <a:ext cx="190495" cy="162485"/>
          </a:xfrm>
          <a:prstGeom prst="rect">
            <a:avLst/>
          </a:prstGeom>
        </p:spPr>
      </p:pic>
      <p:sp>
        <p:nvSpPr>
          <p:cNvPr id="34" name="TextBox 33"/>
          <p:cNvSpPr txBox="1"/>
          <p:nvPr/>
        </p:nvSpPr>
        <p:spPr>
          <a:xfrm>
            <a:off x="8468081" y="4343381"/>
            <a:ext cx="2506905" cy="326243"/>
          </a:xfrm>
          <a:prstGeom prst="rect">
            <a:avLst/>
          </a:prstGeom>
          <a:noFill/>
        </p:spPr>
        <p:txBody>
          <a:bodyPr wrap="none" lIns="73152" tIns="54864" rIns="73152" bIns="54864" anchor="ctr">
            <a:spAutoFit/>
          </a:bodyPr>
          <a:lstStyle/>
          <a:p>
            <a:pPr algn="l">
              <a:spcBef>
                <a:spcPts val="0"/>
              </a:spcBef>
              <a:spcAft>
                <a:spcPts val="0"/>
              </a:spcAft>
            </a:pPr>
            <a:r>
              <a:rPr sz="1400" b="0">
                <a:solidFill>
                  <a:srgbClr val="FFFFFF"/>
                </a:solidFill>
              </a:rPr>
              <a:t>Limitación: Poca personalización</a:t>
            </a:r>
          </a:p>
        </p:txBody>
      </p:sp>
      <p:sp>
        <p:nvSpPr>
          <p:cNvPr id="35" name="TextBox 34"/>
          <p:cNvSpPr txBox="1"/>
          <p:nvPr/>
        </p:nvSpPr>
        <p:spPr>
          <a:xfrm>
            <a:off x="8182338" y="4643417"/>
            <a:ext cx="3372077" cy="326243"/>
          </a:xfrm>
          <a:prstGeom prst="rect">
            <a:avLst/>
          </a:prstGeom>
          <a:noFill/>
        </p:spPr>
        <p:txBody>
          <a:bodyPr wrap="none" lIns="73152" tIns="54864" rIns="73152" bIns="54864" anchor="ctr">
            <a:spAutoFit/>
          </a:bodyPr>
          <a:lstStyle/>
          <a:p>
            <a:pPr algn="l">
              <a:spcBef>
                <a:spcPts val="650"/>
              </a:spcBef>
              <a:spcAft>
                <a:spcPts val="0"/>
              </a:spcAft>
            </a:pPr>
            <a:r>
              <a:rPr sz="1400" b="0">
                <a:solidFill>
                  <a:srgbClr val="90CAF9"/>
                </a:solidFill>
              </a:rPr>
              <a:t>Ejemplos: Microsoft 365, Google Workspace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3B5D"/>
        </a:solidFill>
        <a:effectLst/>
      </p:bgPr>
    </p:bg>
    <p:spTree>
      <p:nvGrpSpPr>
        <p:cNvPr id="1" name=""/>
        <p:cNvGrpSpPr/>
        <p:nvPr/>
      </p:nvGrpSpPr>
      <p:grpSpPr>
        <a:xfrm>
          <a:off x="0" y="0"/>
          <a:ext cx="0" cy="0"/>
          <a:chOff x="0" y="0"/>
          <a:chExt cx="0" cy="0"/>
        </a:xfrm>
      </p:grpSpPr>
      <p:sp>
        <p:nvSpPr>
          <p:cNvPr id="2" name="TextBox 1"/>
          <p:cNvSpPr txBox="1"/>
          <p:nvPr/>
        </p:nvSpPr>
        <p:spPr>
          <a:xfrm>
            <a:off x="666733" y="380999"/>
            <a:ext cx="8010324" cy="476249"/>
          </a:xfrm>
          <a:prstGeom prst="rect">
            <a:avLst/>
          </a:prstGeom>
          <a:noFill/>
        </p:spPr>
        <p:txBody>
          <a:bodyPr wrap="none" lIns="73152" tIns="54864" rIns="73152" bIns="54864" anchor="ctr">
            <a:spAutoFit/>
          </a:bodyPr>
          <a:lstStyle/>
          <a:p>
            <a:pPr algn="l">
              <a:spcBef>
                <a:spcPts val="0"/>
              </a:spcBef>
              <a:spcAft>
                <a:spcPts val="650"/>
              </a:spcAft>
            </a:pPr>
            <a:r>
              <a:rPr sz="2392" b="1">
                <a:solidFill>
                  <a:srgbClr val="FFFFFF"/>
                </a:solidFill>
              </a:rPr>
              <a:t>Más Allá de la Nube: Edge, Fog y Mist Computing</a:t>
            </a:r>
          </a:p>
        </p:txBody>
      </p:sp>
      <p:sp>
        <p:nvSpPr>
          <p:cNvPr id="3" name="Rounded Rectangle 2"/>
          <p:cNvSpPr/>
          <p:nvPr/>
        </p:nvSpPr>
        <p:spPr>
          <a:xfrm>
            <a:off x="666733" y="1327030"/>
            <a:ext cx="3495587" cy="3095625"/>
          </a:xfrm>
          <a:prstGeom prst="roundRect">
            <a:avLst>
              <a:gd name="adj" fmla="val 6153"/>
            </a:avLst>
          </a:prstGeom>
          <a:solidFill>
            <a:srgbClr val="FFFFFF">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600"/>
          </a:p>
        </p:txBody>
      </p:sp>
      <p:pic>
        <p:nvPicPr>
          <p:cNvPr id="4" name="Picture 3" descr="image.png"/>
          <p:cNvPicPr>
            <a:picLocks noChangeAspect="1"/>
          </p:cNvPicPr>
          <p:nvPr/>
        </p:nvPicPr>
        <p:blipFill>
          <a:blip r:embed="rId2">
            <a:alphaModFix/>
          </a:blip>
          <a:stretch>
            <a:fillRect/>
          </a:stretch>
        </p:blipFill>
        <p:spPr>
          <a:xfrm>
            <a:off x="857228" y="1530718"/>
            <a:ext cx="304792" cy="278423"/>
          </a:xfrm>
          <a:prstGeom prst="rect">
            <a:avLst/>
          </a:prstGeom>
        </p:spPr>
      </p:pic>
      <p:sp>
        <p:nvSpPr>
          <p:cNvPr id="5" name="TextBox 4"/>
          <p:cNvSpPr txBox="1"/>
          <p:nvPr/>
        </p:nvSpPr>
        <p:spPr>
          <a:xfrm>
            <a:off x="1304892" y="1486657"/>
            <a:ext cx="1535549" cy="357021"/>
          </a:xfrm>
          <a:prstGeom prst="rect">
            <a:avLst/>
          </a:prstGeom>
          <a:noFill/>
        </p:spPr>
        <p:txBody>
          <a:bodyPr wrap="none" lIns="73152" tIns="54864" rIns="73152" bIns="54864" anchor="ctr">
            <a:spAutoFit/>
          </a:bodyPr>
          <a:lstStyle/>
          <a:p>
            <a:pPr algn="l">
              <a:spcBef>
                <a:spcPts val="0"/>
              </a:spcBef>
              <a:spcAft>
                <a:spcPts val="0"/>
              </a:spcAft>
            </a:pPr>
            <a:r>
              <a:rPr sz="1600" b="1">
                <a:solidFill>
                  <a:srgbClr val="90CAF9"/>
                </a:solidFill>
              </a:rPr>
              <a:t>Edge Computing</a:t>
            </a:r>
          </a:p>
        </p:txBody>
      </p:sp>
      <p:sp>
        <p:nvSpPr>
          <p:cNvPr id="6" name="TextBox 5"/>
          <p:cNvSpPr txBox="1"/>
          <p:nvPr/>
        </p:nvSpPr>
        <p:spPr>
          <a:xfrm>
            <a:off x="857228" y="1869500"/>
            <a:ext cx="3114597" cy="934358"/>
          </a:xfrm>
          <a:prstGeom prst="rect">
            <a:avLst/>
          </a:prstGeom>
          <a:noFill/>
        </p:spPr>
        <p:txBody>
          <a:bodyPr wrap="square" lIns="73152" tIns="54864" rIns="73152" bIns="54864" anchor="ctr">
            <a:spAutoFit/>
          </a:bodyPr>
          <a:lstStyle/>
          <a:p>
            <a:pPr algn="l">
              <a:lnSpc>
                <a:spcPts val="1625"/>
              </a:lnSpc>
              <a:spcBef>
                <a:spcPts val="0"/>
              </a:spcBef>
              <a:spcAft>
                <a:spcPts val="975"/>
              </a:spcAft>
            </a:pPr>
            <a:r>
              <a:rPr sz="1600" b="0">
                <a:solidFill>
                  <a:srgbClr val="E0E0FF"/>
                </a:solidFill>
              </a:rPr>
              <a:t> Procesamiento </a:t>
            </a:r>
            <a:r>
              <a:rPr sz="1600" b="1">
                <a:solidFill>
                  <a:srgbClr val="64B5F6"/>
                </a:solidFill>
              </a:rPr>
              <a:t>cerca del dispositivo</a:t>
            </a:r>
            <a:r>
              <a:rPr sz="1600" b="0">
                <a:solidFill>
                  <a:srgbClr val="E0E0FF"/>
                </a:solidFill>
              </a:rPr>
              <a:t> que genera los datos, reduciendo latencia y permitiendo decisiones en tiempo real. </a:t>
            </a:r>
          </a:p>
        </p:txBody>
      </p:sp>
      <p:sp>
        <p:nvSpPr>
          <p:cNvPr id="7" name="Rounded Rectangle 6"/>
          <p:cNvSpPr/>
          <p:nvPr/>
        </p:nvSpPr>
        <p:spPr>
          <a:xfrm>
            <a:off x="857228" y="2851030"/>
            <a:ext cx="3114597" cy="1381124"/>
          </a:xfrm>
          <a:prstGeom prst="roundRect">
            <a:avLst>
              <a:gd name="adj" fmla="val 11034"/>
            </a:avLst>
          </a:prstGeom>
          <a:solidFill>
            <a:srgbClr val="64B5F6">
              <a:alpha val="1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600"/>
          </a:p>
        </p:txBody>
      </p:sp>
      <p:pic>
        <p:nvPicPr>
          <p:cNvPr id="8" name="Picture 7" descr="image.png"/>
          <p:cNvPicPr>
            <a:picLocks noChangeAspect="1"/>
          </p:cNvPicPr>
          <p:nvPr/>
        </p:nvPicPr>
        <p:blipFill>
          <a:blip r:embed="rId3">
            <a:alphaModFix/>
          </a:blip>
          <a:stretch>
            <a:fillRect/>
          </a:stretch>
        </p:blipFill>
        <p:spPr>
          <a:xfrm>
            <a:off x="971525" y="2998387"/>
            <a:ext cx="190495" cy="162485"/>
          </a:xfrm>
          <a:prstGeom prst="rect">
            <a:avLst/>
          </a:prstGeom>
        </p:spPr>
      </p:pic>
      <p:sp>
        <p:nvSpPr>
          <p:cNvPr id="9" name="TextBox 8"/>
          <p:cNvSpPr txBox="1"/>
          <p:nvPr/>
        </p:nvSpPr>
        <p:spPr>
          <a:xfrm>
            <a:off x="1257268" y="2896357"/>
            <a:ext cx="1570495" cy="357021"/>
          </a:xfrm>
          <a:prstGeom prst="rect">
            <a:avLst/>
          </a:prstGeom>
          <a:noFill/>
        </p:spPr>
        <p:txBody>
          <a:bodyPr wrap="none" lIns="73152" tIns="54864" rIns="73152" bIns="54864" anchor="ctr">
            <a:spAutoFit/>
          </a:bodyPr>
          <a:lstStyle/>
          <a:p>
            <a:pPr algn="l">
              <a:spcBef>
                <a:spcPts val="0"/>
              </a:spcBef>
              <a:spcAft>
                <a:spcPts val="0"/>
              </a:spcAft>
            </a:pPr>
            <a:r>
              <a:rPr sz="1600" b="1">
                <a:solidFill>
                  <a:srgbClr val="90CAF9"/>
                </a:solidFill>
              </a:rPr>
              <a:t>Ejemplo práctico</a:t>
            </a:r>
          </a:p>
        </p:txBody>
      </p:sp>
      <p:sp>
        <p:nvSpPr>
          <p:cNvPr id="10" name="TextBox 9"/>
          <p:cNvSpPr txBox="1"/>
          <p:nvPr/>
        </p:nvSpPr>
        <p:spPr>
          <a:xfrm>
            <a:off x="971525" y="3180372"/>
            <a:ext cx="2886002" cy="1017715"/>
          </a:xfrm>
          <a:prstGeom prst="rect">
            <a:avLst/>
          </a:prstGeom>
          <a:noFill/>
        </p:spPr>
        <p:txBody>
          <a:bodyPr wrap="square" lIns="73152" tIns="54864" rIns="73152" bIns="54864" anchor="ctr">
            <a:spAutoFit/>
          </a:bodyPr>
          <a:lstStyle/>
          <a:p>
            <a:pPr algn="l">
              <a:lnSpc>
                <a:spcPts val="1430"/>
              </a:lnSpc>
              <a:spcBef>
                <a:spcPts val="0"/>
              </a:spcBef>
              <a:spcAft>
                <a:spcPts val="0"/>
              </a:spcAft>
            </a:pPr>
            <a:r>
              <a:rPr sz="1600" b="0">
                <a:solidFill>
                  <a:srgbClr val="FFFFFF"/>
                </a:solidFill>
              </a:rPr>
              <a:t>Sensores de temperatura en una máquina industrial que actúan inmediatamente ante un sobrecalentamiento sin esperar respuesta desde la nube.</a:t>
            </a:r>
          </a:p>
        </p:txBody>
      </p:sp>
      <p:sp>
        <p:nvSpPr>
          <p:cNvPr id="11" name="Rounded Rectangle 10"/>
          <p:cNvSpPr/>
          <p:nvPr/>
        </p:nvSpPr>
        <p:spPr>
          <a:xfrm>
            <a:off x="4352816" y="1327030"/>
            <a:ext cx="3495587" cy="3095625"/>
          </a:xfrm>
          <a:prstGeom prst="roundRect">
            <a:avLst>
              <a:gd name="adj" fmla="val 6153"/>
            </a:avLst>
          </a:prstGeom>
          <a:solidFill>
            <a:srgbClr val="FFFFFF">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600"/>
          </a:p>
        </p:txBody>
      </p:sp>
      <p:pic>
        <p:nvPicPr>
          <p:cNvPr id="12" name="Picture 11" descr="image.png"/>
          <p:cNvPicPr>
            <a:picLocks noChangeAspect="1"/>
          </p:cNvPicPr>
          <p:nvPr/>
        </p:nvPicPr>
        <p:blipFill>
          <a:blip r:embed="rId4">
            <a:alphaModFix/>
          </a:blip>
          <a:stretch>
            <a:fillRect/>
          </a:stretch>
        </p:blipFill>
        <p:spPr>
          <a:xfrm>
            <a:off x="4543311" y="1561491"/>
            <a:ext cx="304792" cy="216876"/>
          </a:xfrm>
          <a:prstGeom prst="rect">
            <a:avLst/>
          </a:prstGeom>
        </p:spPr>
      </p:pic>
      <p:sp>
        <p:nvSpPr>
          <p:cNvPr id="13" name="TextBox 12"/>
          <p:cNvSpPr txBox="1"/>
          <p:nvPr/>
        </p:nvSpPr>
        <p:spPr>
          <a:xfrm>
            <a:off x="4990975" y="1486657"/>
            <a:ext cx="1430841" cy="357021"/>
          </a:xfrm>
          <a:prstGeom prst="rect">
            <a:avLst/>
          </a:prstGeom>
          <a:noFill/>
        </p:spPr>
        <p:txBody>
          <a:bodyPr wrap="none" lIns="73152" tIns="54864" rIns="73152" bIns="54864" anchor="ctr">
            <a:spAutoFit/>
          </a:bodyPr>
          <a:lstStyle/>
          <a:p>
            <a:pPr algn="l">
              <a:spcBef>
                <a:spcPts val="0"/>
              </a:spcBef>
              <a:spcAft>
                <a:spcPts val="0"/>
              </a:spcAft>
            </a:pPr>
            <a:r>
              <a:rPr sz="1600" b="1">
                <a:solidFill>
                  <a:srgbClr val="90CAF9"/>
                </a:solidFill>
              </a:rPr>
              <a:t>Fog Computing</a:t>
            </a:r>
          </a:p>
        </p:txBody>
      </p:sp>
      <p:sp>
        <p:nvSpPr>
          <p:cNvPr id="14" name="TextBox 13"/>
          <p:cNvSpPr txBox="1"/>
          <p:nvPr/>
        </p:nvSpPr>
        <p:spPr>
          <a:xfrm>
            <a:off x="4543311" y="1869500"/>
            <a:ext cx="3114597" cy="934358"/>
          </a:xfrm>
          <a:prstGeom prst="rect">
            <a:avLst/>
          </a:prstGeom>
          <a:noFill/>
        </p:spPr>
        <p:txBody>
          <a:bodyPr wrap="square" lIns="73152" tIns="54864" rIns="73152" bIns="54864" anchor="ctr">
            <a:spAutoFit/>
          </a:bodyPr>
          <a:lstStyle/>
          <a:p>
            <a:pPr algn="l">
              <a:lnSpc>
                <a:spcPts val="1625"/>
              </a:lnSpc>
              <a:spcBef>
                <a:spcPts val="0"/>
              </a:spcBef>
              <a:spcAft>
                <a:spcPts val="975"/>
              </a:spcAft>
            </a:pPr>
            <a:r>
              <a:rPr sz="1600" b="0">
                <a:solidFill>
                  <a:srgbClr val="E0E0FF"/>
                </a:solidFill>
              </a:rPr>
              <a:t> Punto </a:t>
            </a:r>
            <a:r>
              <a:rPr sz="1600" b="1">
                <a:solidFill>
                  <a:srgbClr val="64B5F6"/>
                </a:solidFill>
              </a:rPr>
              <a:t>intermedio</a:t>
            </a:r>
            <a:r>
              <a:rPr sz="1600" b="0">
                <a:solidFill>
                  <a:srgbClr val="E0E0FF"/>
                </a:solidFill>
              </a:rPr>
              <a:t> donde los datos se procesan en nodos locales antes de enviar solo información relevante a la nube. </a:t>
            </a:r>
          </a:p>
        </p:txBody>
      </p:sp>
      <p:sp>
        <p:nvSpPr>
          <p:cNvPr id="15" name="Rounded Rectangle 14"/>
          <p:cNvSpPr/>
          <p:nvPr/>
        </p:nvSpPr>
        <p:spPr>
          <a:xfrm>
            <a:off x="4543311" y="2851030"/>
            <a:ext cx="3114597" cy="1381124"/>
          </a:xfrm>
          <a:prstGeom prst="roundRect">
            <a:avLst>
              <a:gd name="adj" fmla="val 11034"/>
            </a:avLst>
          </a:prstGeom>
          <a:solidFill>
            <a:srgbClr val="64B5F6">
              <a:alpha val="1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600"/>
          </a:p>
        </p:txBody>
      </p:sp>
      <p:pic>
        <p:nvPicPr>
          <p:cNvPr id="16" name="Picture 15" descr="image.png"/>
          <p:cNvPicPr>
            <a:picLocks noChangeAspect="1"/>
          </p:cNvPicPr>
          <p:nvPr/>
        </p:nvPicPr>
        <p:blipFill>
          <a:blip r:embed="rId5">
            <a:alphaModFix/>
          </a:blip>
          <a:stretch>
            <a:fillRect/>
          </a:stretch>
        </p:blipFill>
        <p:spPr>
          <a:xfrm>
            <a:off x="4657608" y="3003990"/>
            <a:ext cx="190495" cy="151279"/>
          </a:xfrm>
          <a:prstGeom prst="rect">
            <a:avLst/>
          </a:prstGeom>
        </p:spPr>
      </p:pic>
      <p:sp>
        <p:nvSpPr>
          <p:cNvPr id="17" name="TextBox 16"/>
          <p:cNvSpPr txBox="1"/>
          <p:nvPr/>
        </p:nvSpPr>
        <p:spPr>
          <a:xfrm>
            <a:off x="4943351" y="2896357"/>
            <a:ext cx="1570495" cy="357021"/>
          </a:xfrm>
          <a:prstGeom prst="rect">
            <a:avLst/>
          </a:prstGeom>
          <a:noFill/>
        </p:spPr>
        <p:txBody>
          <a:bodyPr wrap="none" lIns="73152" tIns="54864" rIns="73152" bIns="54864" anchor="ctr">
            <a:spAutoFit/>
          </a:bodyPr>
          <a:lstStyle/>
          <a:p>
            <a:pPr algn="l">
              <a:spcBef>
                <a:spcPts val="0"/>
              </a:spcBef>
              <a:spcAft>
                <a:spcPts val="0"/>
              </a:spcAft>
            </a:pPr>
            <a:r>
              <a:rPr sz="1600" b="1" dirty="0" err="1">
                <a:solidFill>
                  <a:srgbClr val="90CAF9"/>
                </a:solidFill>
              </a:rPr>
              <a:t>Ejemplo</a:t>
            </a:r>
            <a:r>
              <a:rPr sz="1600" b="1" dirty="0">
                <a:solidFill>
                  <a:srgbClr val="90CAF9"/>
                </a:solidFill>
              </a:rPr>
              <a:t> </a:t>
            </a:r>
            <a:r>
              <a:rPr sz="1600" b="1" dirty="0" err="1">
                <a:solidFill>
                  <a:srgbClr val="90CAF9"/>
                </a:solidFill>
              </a:rPr>
              <a:t>práctico</a:t>
            </a:r>
            <a:endParaRPr sz="1600" b="1" dirty="0">
              <a:solidFill>
                <a:srgbClr val="90CAF9"/>
              </a:solidFill>
            </a:endParaRPr>
          </a:p>
        </p:txBody>
      </p:sp>
      <p:sp>
        <p:nvSpPr>
          <p:cNvPr id="18" name="TextBox 17"/>
          <p:cNvSpPr txBox="1"/>
          <p:nvPr/>
        </p:nvSpPr>
        <p:spPr>
          <a:xfrm>
            <a:off x="4657608" y="3260604"/>
            <a:ext cx="2886002" cy="857250"/>
          </a:xfrm>
          <a:prstGeom prst="rect">
            <a:avLst/>
          </a:prstGeom>
          <a:noFill/>
        </p:spPr>
        <p:txBody>
          <a:bodyPr wrap="square" lIns="73152" tIns="54864" rIns="73152" bIns="54864" anchor="ctr">
            <a:spAutoFit/>
          </a:bodyPr>
          <a:lstStyle/>
          <a:p>
            <a:pPr algn="l">
              <a:lnSpc>
                <a:spcPts val="1430"/>
              </a:lnSpc>
              <a:spcBef>
                <a:spcPts val="0"/>
              </a:spcBef>
              <a:spcAft>
                <a:spcPts val="0"/>
              </a:spcAft>
            </a:pPr>
            <a:r>
              <a:rPr sz="1600" b="0" dirty="0">
                <a:solidFill>
                  <a:srgbClr val="FFFFFF"/>
                </a:solidFill>
              </a:rPr>
              <a:t>Sistema de control de </a:t>
            </a:r>
            <a:r>
              <a:rPr sz="1600" b="0" dirty="0" err="1">
                <a:solidFill>
                  <a:srgbClr val="FFFFFF"/>
                </a:solidFill>
              </a:rPr>
              <a:t>tráfico</a:t>
            </a:r>
            <a:r>
              <a:rPr sz="1600" b="0" dirty="0">
                <a:solidFill>
                  <a:srgbClr val="FFFFFF"/>
                </a:solidFill>
              </a:rPr>
              <a:t> con </a:t>
            </a:r>
            <a:r>
              <a:rPr sz="1600" b="0" dirty="0" err="1">
                <a:solidFill>
                  <a:srgbClr val="FFFFFF"/>
                </a:solidFill>
              </a:rPr>
              <a:t>cámaras</a:t>
            </a:r>
            <a:r>
              <a:rPr sz="1600" b="0" dirty="0">
                <a:solidFill>
                  <a:srgbClr val="FFFFFF"/>
                </a:solidFill>
              </a:rPr>
              <a:t> </a:t>
            </a:r>
            <a:r>
              <a:rPr sz="1600" b="0" dirty="0" err="1">
                <a:solidFill>
                  <a:srgbClr val="FFFFFF"/>
                </a:solidFill>
              </a:rPr>
              <a:t>que</a:t>
            </a:r>
            <a:r>
              <a:rPr sz="1600" b="0" dirty="0">
                <a:solidFill>
                  <a:srgbClr val="FFFFFF"/>
                </a:solidFill>
              </a:rPr>
              <a:t> </a:t>
            </a:r>
            <a:r>
              <a:rPr sz="1600" b="0" dirty="0" err="1">
                <a:solidFill>
                  <a:srgbClr val="FFFFFF"/>
                </a:solidFill>
              </a:rPr>
              <a:t>analizan</a:t>
            </a:r>
            <a:r>
              <a:rPr sz="1600" b="0" dirty="0">
                <a:solidFill>
                  <a:srgbClr val="FFFFFF"/>
                </a:solidFill>
              </a:rPr>
              <a:t> </a:t>
            </a:r>
            <a:r>
              <a:rPr sz="1600" b="0" dirty="0" err="1">
                <a:solidFill>
                  <a:srgbClr val="FFFFFF"/>
                </a:solidFill>
              </a:rPr>
              <a:t>imágenes</a:t>
            </a:r>
            <a:r>
              <a:rPr sz="1600" b="0" dirty="0">
                <a:solidFill>
                  <a:srgbClr val="FFFFFF"/>
                </a:solidFill>
              </a:rPr>
              <a:t> </a:t>
            </a:r>
            <a:r>
              <a:rPr sz="1600" b="0" dirty="0" err="1">
                <a:solidFill>
                  <a:srgbClr val="FFFFFF"/>
                </a:solidFill>
              </a:rPr>
              <a:t>localmente</a:t>
            </a:r>
            <a:r>
              <a:rPr sz="1600" b="0" dirty="0">
                <a:solidFill>
                  <a:srgbClr val="FFFFFF"/>
                </a:solidFill>
              </a:rPr>
              <a:t> para </a:t>
            </a:r>
            <a:r>
              <a:rPr sz="1600" b="0" dirty="0" err="1">
                <a:solidFill>
                  <a:srgbClr val="FFFFFF"/>
                </a:solidFill>
              </a:rPr>
              <a:t>detectar</a:t>
            </a:r>
            <a:r>
              <a:rPr sz="1600" b="0" dirty="0">
                <a:solidFill>
                  <a:srgbClr val="FFFFFF"/>
                </a:solidFill>
              </a:rPr>
              <a:t> </a:t>
            </a:r>
            <a:r>
              <a:rPr sz="1600" b="0" dirty="0" err="1">
                <a:solidFill>
                  <a:srgbClr val="FFFFFF"/>
                </a:solidFill>
              </a:rPr>
              <a:t>atascos</a:t>
            </a:r>
            <a:r>
              <a:rPr sz="1600" b="0" dirty="0">
                <a:solidFill>
                  <a:srgbClr val="FFFFFF"/>
                </a:solidFill>
              </a:rPr>
              <a:t> y solo </a:t>
            </a:r>
            <a:r>
              <a:rPr sz="1600" b="0" dirty="0" err="1">
                <a:solidFill>
                  <a:srgbClr val="FFFFFF"/>
                </a:solidFill>
              </a:rPr>
              <a:t>envían</a:t>
            </a:r>
            <a:r>
              <a:rPr sz="1600" b="0" dirty="0">
                <a:solidFill>
                  <a:srgbClr val="FFFFFF"/>
                </a:solidFill>
              </a:rPr>
              <a:t> </a:t>
            </a:r>
            <a:r>
              <a:rPr sz="1600" b="0" dirty="0" err="1">
                <a:solidFill>
                  <a:srgbClr val="FFFFFF"/>
                </a:solidFill>
              </a:rPr>
              <a:t>alertas</a:t>
            </a:r>
            <a:r>
              <a:rPr sz="1600" b="0" dirty="0">
                <a:solidFill>
                  <a:srgbClr val="FFFFFF"/>
                </a:solidFill>
              </a:rPr>
              <a:t> a la </a:t>
            </a:r>
            <a:r>
              <a:rPr sz="1600" b="0" dirty="0" err="1">
                <a:solidFill>
                  <a:srgbClr val="FFFFFF"/>
                </a:solidFill>
              </a:rPr>
              <a:t>nube</a:t>
            </a:r>
            <a:r>
              <a:rPr sz="1600" b="0" dirty="0">
                <a:solidFill>
                  <a:srgbClr val="FFFFFF"/>
                </a:solidFill>
              </a:rPr>
              <a:t>.</a:t>
            </a:r>
          </a:p>
        </p:txBody>
      </p:sp>
      <p:sp>
        <p:nvSpPr>
          <p:cNvPr id="19" name="Rounded Rectangle 18"/>
          <p:cNvSpPr/>
          <p:nvPr/>
        </p:nvSpPr>
        <p:spPr>
          <a:xfrm>
            <a:off x="8029374" y="1327030"/>
            <a:ext cx="3495587" cy="3095625"/>
          </a:xfrm>
          <a:prstGeom prst="roundRect">
            <a:avLst>
              <a:gd name="adj" fmla="val 6153"/>
            </a:avLst>
          </a:prstGeom>
          <a:solidFill>
            <a:srgbClr val="FFFFFF">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600"/>
          </a:p>
        </p:txBody>
      </p:sp>
      <p:pic>
        <p:nvPicPr>
          <p:cNvPr id="20" name="Picture 19" descr="image.png"/>
          <p:cNvPicPr>
            <a:picLocks noChangeAspect="1"/>
          </p:cNvPicPr>
          <p:nvPr/>
        </p:nvPicPr>
        <p:blipFill>
          <a:blip r:embed="rId6">
            <a:alphaModFix/>
          </a:blip>
          <a:stretch>
            <a:fillRect/>
          </a:stretch>
        </p:blipFill>
        <p:spPr>
          <a:xfrm>
            <a:off x="8219869" y="1561491"/>
            <a:ext cx="304792" cy="216876"/>
          </a:xfrm>
          <a:prstGeom prst="rect">
            <a:avLst/>
          </a:prstGeom>
        </p:spPr>
      </p:pic>
      <p:sp>
        <p:nvSpPr>
          <p:cNvPr id="21" name="TextBox 20"/>
          <p:cNvSpPr txBox="1"/>
          <p:nvPr/>
        </p:nvSpPr>
        <p:spPr>
          <a:xfrm>
            <a:off x="8667533" y="1486657"/>
            <a:ext cx="1509580" cy="357021"/>
          </a:xfrm>
          <a:prstGeom prst="rect">
            <a:avLst/>
          </a:prstGeom>
          <a:noFill/>
        </p:spPr>
        <p:txBody>
          <a:bodyPr wrap="none" lIns="73152" tIns="54864" rIns="73152" bIns="54864" anchor="ctr">
            <a:spAutoFit/>
          </a:bodyPr>
          <a:lstStyle/>
          <a:p>
            <a:pPr algn="l">
              <a:spcBef>
                <a:spcPts val="0"/>
              </a:spcBef>
              <a:spcAft>
                <a:spcPts val="0"/>
              </a:spcAft>
            </a:pPr>
            <a:r>
              <a:rPr sz="1600" b="1">
                <a:solidFill>
                  <a:srgbClr val="90CAF9"/>
                </a:solidFill>
              </a:rPr>
              <a:t>Mist Computing</a:t>
            </a:r>
          </a:p>
        </p:txBody>
      </p:sp>
      <p:sp>
        <p:nvSpPr>
          <p:cNvPr id="22" name="TextBox 21"/>
          <p:cNvSpPr txBox="1"/>
          <p:nvPr/>
        </p:nvSpPr>
        <p:spPr>
          <a:xfrm>
            <a:off x="8219869" y="1876445"/>
            <a:ext cx="3114597" cy="1139543"/>
          </a:xfrm>
          <a:prstGeom prst="rect">
            <a:avLst/>
          </a:prstGeom>
          <a:noFill/>
        </p:spPr>
        <p:txBody>
          <a:bodyPr wrap="square" lIns="73152" tIns="54864" rIns="73152" bIns="54864" anchor="ctr">
            <a:spAutoFit/>
          </a:bodyPr>
          <a:lstStyle/>
          <a:p>
            <a:pPr algn="l">
              <a:lnSpc>
                <a:spcPts val="1625"/>
              </a:lnSpc>
              <a:spcBef>
                <a:spcPts val="0"/>
              </a:spcBef>
              <a:spcAft>
                <a:spcPts val="975"/>
              </a:spcAft>
            </a:pPr>
            <a:r>
              <a:rPr sz="1600" b="0">
                <a:solidFill>
                  <a:srgbClr val="E0E0FF"/>
                </a:solidFill>
              </a:rPr>
              <a:t> Procesamiento </a:t>
            </a:r>
            <a:r>
              <a:rPr sz="1600" b="1">
                <a:solidFill>
                  <a:srgbClr val="64B5F6"/>
                </a:solidFill>
              </a:rPr>
              <a:t>dentro de los propios dispositivos</a:t>
            </a:r>
            <a:r>
              <a:rPr sz="1600" b="0">
                <a:solidFill>
                  <a:srgbClr val="E0E0FF"/>
                </a:solidFill>
              </a:rPr>
              <a:t> inteligentes (sensores, wearables), maximizando eficiencia y privacidad. </a:t>
            </a:r>
          </a:p>
        </p:txBody>
      </p:sp>
      <p:sp>
        <p:nvSpPr>
          <p:cNvPr id="23" name="Rounded Rectangle 22"/>
          <p:cNvSpPr/>
          <p:nvPr/>
        </p:nvSpPr>
        <p:spPr>
          <a:xfrm>
            <a:off x="8219869" y="3070105"/>
            <a:ext cx="3114597" cy="1162050"/>
          </a:xfrm>
          <a:prstGeom prst="roundRect">
            <a:avLst>
              <a:gd name="adj" fmla="val 13114"/>
            </a:avLst>
          </a:prstGeom>
          <a:solidFill>
            <a:srgbClr val="64B5F6">
              <a:alpha val="1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600"/>
          </a:p>
        </p:txBody>
      </p:sp>
      <p:pic>
        <p:nvPicPr>
          <p:cNvPr id="24" name="Picture 23" descr="image.png"/>
          <p:cNvPicPr>
            <a:picLocks noChangeAspect="1"/>
          </p:cNvPicPr>
          <p:nvPr/>
        </p:nvPicPr>
        <p:blipFill>
          <a:blip r:embed="rId7">
            <a:alphaModFix/>
          </a:blip>
          <a:stretch>
            <a:fillRect/>
          </a:stretch>
        </p:blipFill>
        <p:spPr>
          <a:xfrm>
            <a:off x="8356640" y="3193930"/>
            <a:ext cx="145546" cy="190499"/>
          </a:xfrm>
          <a:prstGeom prst="rect">
            <a:avLst/>
          </a:prstGeom>
        </p:spPr>
      </p:pic>
      <p:sp>
        <p:nvSpPr>
          <p:cNvPr id="25" name="TextBox 24"/>
          <p:cNvSpPr txBox="1"/>
          <p:nvPr/>
        </p:nvSpPr>
        <p:spPr>
          <a:xfrm>
            <a:off x="8619909" y="3115432"/>
            <a:ext cx="1570495" cy="357021"/>
          </a:xfrm>
          <a:prstGeom prst="rect">
            <a:avLst/>
          </a:prstGeom>
          <a:noFill/>
        </p:spPr>
        <p:txBody>
          <a:bodyPr wrap="none" lIns="73152" tIns="54864" rIns="73152" bIns="54864" anchor="ctr">
            <a:spAutoFit/>
          </a:bodyPr>
          <a:lstStyle/>
          <a:p>
            <a:pPr algn="l">
              <a:spcBef>
                <a:spcPts val="0"/>
              </a:spcBef>
              <a:spcAft>
                <a:spcPts val="0"/>
              </a:spcAft>
            </a:pPr>
            <a:r>
              <a:rPr sz="1600" b="1">
                <a:solidFill>
                  <a:srgbClr val="90CAF9"/>
                </a:solidFill>
              </a:rPr>
              <a:t>Ejemplo práctico</a:t>
            </a:r>
          </a:p>
        </p:txBody>
      </p:sp>
      <p:sp>
        <p:nvSpPr>
          <p:cNvPr id="26" name="TextBox 25"/>
          <p:cNvSpPr txBox="1"/>
          <p:nvPr/>
        </p:nvSpPr>
        <p:spPr>
          <a:xfrm>
            <a:off x="8334166" y="3289910"/>
            <a:ext cx="2886002" cy="1017715"/>
          </a:xfrm>
          <a:prstGeom prst="rect">
            <a:avLst/>
          </a:prstGeom>
          <a:noFill/>
        </p:spPr>
        <p:txBody>
          <a:bodyPr wrap="square" lIns="73152" tIns="54864" rIns="73152" bIns="54864" anchor="ctr">
            <a:spAutoFit/>
          </a:bodyPr>
          <a:lstStyle/>
          <a:p>
            <a:pPr algn="l">
              <a:lnSpc>
                <a:spcPts val="1430"/>
              </a:lnSpc>
              <a:spcBef>
                <a:spcPts val="0"/>
              </a:spcBef>
              <a:spcAft>
                <a:spcPts val="0"/>
              </a:spcAft>
            </a:pPr>
            <a:r>
              <a:rPr sz="1600" b="0">
                <a:solidFill>
                  <a:srgbClr val="FFFFFF"/>
                </a:solidFill>
              </a:rPr>
              <a:t>Reloj inteligente que mide frecuencia cardíaca, analiza los datos localmente y solo envía alertas a la nube si detecta anomalías.</a:t>
            </a:r>
          </a:p>
        </p:txBody>
      </p:sp>
      <p:sp>
        <p:nvSpPr>
          <p:cNvPr id="32" name="Rounded Rectangle 14">
            <a:extLst>
              <a:ext uri="{FF2B5EF4-FFF2-40B4-BE49-F238E27FC236}">
                <a16:creationId xmlns:a16="http://schemas.microsoft.com/office/drawing/2014/main" id="{31808B5C-0E14-0785-5910-613F37012CE9}"/>
              </a:ext>
            </a:extLst>
          </p:cNvPr>
          <p:cNvSpPr/>
          <p:nvPr/>
        </p:nvSpPr>
        <p:spPr>
          <a:xfrm>
            <a:off x="2743200" y="4850918"/>
            <a:ext cx="6072996" cy="1593498"/>
          </a:xfrm>
          <a:prstGeom prst="roundRect">
            <a:avLst>
              <a:gd name="adj" fmla="val 11034"/>
            </a:avLst>
          </a:prstGeom>
          <a:solidFill>
            <a:srgbClr val="64B5F6">
              <a:alpha val="1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600" dirty="0"/>
          </a:p>
        </p:txBody>
      </p:sp>
      <p:pic>
        <p:nvPicPr>
          <p:cNvPr id="33" name="Picture 15" descr="image.png">
            <a:extLst>
              <a:ext uri="{FF2B5EF4-FFF2-40B4-BE49-F238E27FC236}">
                <a16:creationId xmlns:a16="http://schemas.microsoft.com/office/drawing/2014/main" id="{4E2061F3-2C26-2E96-2714-223B785809CD}"/>
              </a:ext>
            </a:extLst>
          </p:cNvPr>
          <p:cNvPicPr>
            <a:picLocks noChangeAspect="1"/>
          </p:cNvPicPr>
          <p:nvPr/>
        </p:nvPicPr>
        <p:blipFill>
          <a:blip r:embed="rId5">
            <a:alphaModFix/>
          </a:blip>
          <a:stretch>
            <a:fillRect/>
          </a:stretch>
        </p:blipFill>
        <p:spPr>
          <a:xfrm>
            <a:off x="2993262" y="4980368"/>
            <a:ext cx="196576" cy="151279"/>
          </a:xfrm>
          <a:prstGeom prst="rect">
            <a:avLst/>
          </a:prstGeom>
        </p:spPr>
      </p:pic>
      <p:sp>
        <p:nvSpPr>
          <p:cNvPr id="34" name="TextBox 16">
            <a:extLst>
              <a:ext uri="{FF2B5EF4-FFF2-40B4-BE49-F238E27FC236}">
                <a16:creationId xmlns:a16="http://schemas.microsoft.com/office/drawing/2014/main" id="{A6455053-9B10-4D52-C67D-EF34511E54C0}"/>
              </a:ext>
            </a:extLst>
          </p:cNvPr>
          <p:cNvSpPr txBox="1"/>
          <p:nvPr/>
        </p:nvSpPr>
        <p:spPr>
          <a:xfrm>
            <a:off x="3265329" y="4852646"/>
            <a:ext cx="2253112" cy="357021"/>
          </a:xfrm>
          <a:prstGeom prst="rect">
            <a:avLst/>
          </a:prstGeom>
          <a:noFill/>
        </p:spPr>
        <p:txBody>
          <a:bodyPr wrap="square" lIns="73152" tIns="54864" rIns="73152" bIns="54864" anchor="ctr">
            <a:spAutoFit/>
          </a:bodyPr>
          <a:lstStyle/>
          <a:p>
            <a:pPr>
              <a:buNone/>
            </a:pPr>
            <a:r>
              <a:rPr lang="es-ES" sz="1600" b="1" dirty="0">
                <a:solidFill>
                  <a:srgbClr val="90CAF9"/>
                </a:solidFill>
              </a:rPr>
              <a:t>¿Cuándo usar cada uno?</a:t>
            </a:r>
          </a:p>
        </p:txBody>
      </p:sp>
      <p:sp>
        <p:nvSpPr>
          <p:cNvPr id="31" name="CuadroTexto 30">
            <a:extLst>
              <a:ext uri="{FF2B5EF4-FFF2-40B4-BE49-F238E27FC236}">
                <a16:creationId xmlns:a16="http://schemas.microsoft.com/office/drawing/2014/main" id="{817E3626-8813-C5F1-63BC-778733FF8AC8}"/>
              </a:ext>
            </a:extLst>
          </p:cNvPr>
          <p:cNvSpPr txBox="1"/>
          <p:nvPr/>
        </p:nvSpPr>
        <p:spPr>
          <a:xfrm>
            <a:off x="2888413" y="5131647"/>
            <a:ext cx="6290582" cy="1077218"/>
          </a:xfrm>
          <a:prstGeom prst="rect">
            <a:avLst/>
          </a:prstGeom>
          <a:noFill/>
        </p:spPr>
        <p:txBody>
          <a:bodyPr wrap="square">
            <a:spAutoFit/>
          </a:bodyPr>
          <a:lstStyle/>
          <a:p>
            <a:pPr>
              <a:buFont typeface="Arial" panose="020B0604020202020204" pitchFamily="34" charset="0"/>
              <a:buChar char="•"/>
            </a:pPr>
            <a:r>
              <a:rPr lang="es-ES" sz="1600" dirty="0">
                <a:solidFill>
                  <a:srgbClr val="FFFFFF"/>
                </a:solidFill>
              </a:rPr>
              <a:t>Reacción instantánea y ahorro de batería/ancho de banda: </a:t>
            </a:r>
            <a:r>
              <a:rPr lang="es-ES" sz="1600" b="1" dirty="0" err="1">
                <a:solidFill>
                  <a:schemeClr val="accent2">
                    <a:lumMod val="40000"/>
                    <a:lumOff val="60000"/>
                  </a:schemeClr>
                </a:solidFill>
              </a:rPr>
              <a:t>mist</a:t>
            </a:r>
            <a:r>
              <a:rPr lang="es-ES" sz="1600" dirty="0">
                <a:solidFill>
                  <a:srgbClr val="FFFFFF"/>
                </a:solidFill>
              </a:rPr>
              <a:t>.</a:t>
            </a:r>
          </a:p>
          <a:p>
            <a:pPr>
              <a:buFont typeface="Arial" panose="020B0604020202020204" pitchFamily="34" charset="0"/>
              <a:buChar char="•"/>
            </a:pPr>
            <a:r>
              <a:rPr lang="es-ES" sz="1600" dirty="0">
                <a:solidFill>
                  <a:srgbClr val="FFFFFF"/>
                </a:solidFill>
              </a:rPr>
              <a:t>Control local y decisiones de milisegundos: </a:t>
            </a:r>
            <a:r>
              <a:rPr lang="es-ES" sz="1600" b="1" dirty="0" err="1">
                <a:solidFill>
                  <a:schemeClr val="accent2">
                    <a:lumMod val="40000"/>
                    <a:lumOff val="60000"/>
                  </a:schemeClr>
                </a:solidFill>
              </a:rPr>
              <a:t>edge</a:t>
            </a:r>
            <a:r>
              <a:rPr lang="es-ES" sz="1600" dirty="0">
                <a:solidFill>
                  <a:srgbClr val="FFFFFF"/>
                </a:solidFill>
              </a:rPr>
              <a:t>.</a:t>
            </a:r>
          </a:p>
          <a:p>
            <a:pPr>
              <a:buFont typeface="Arial" panose="020B0604020202020204" pitchFamily="34" charset="0"/>
              <a:buChar char="•"/>
            </a:pPr>
            <a:r>
              <a:rPr lang="es-ES" sz="1600" dirty="0">
                <a:solidFill>
                  <a:srgbClr val="FFFFFF"/>
                </a:solidFill>
              </a:rPr>
              <a:t>Coordinación de muchos </a:t>
            </a:r>
            <a:r>
              <a:rPr lang="es-ES" sz="1600" dirty="0" err="1">
                <a:solidFill>
                  <a:srgbClr val="FFFFFF"/>
                </a:solidFill>
              </a:rPr>
              <a:t>edges</a:t>
            </a:r>
            <a:r>
              <a:rPr lang="es-ES" sz="1600" dirty="0">
                <a:solidFill>
                  <a:srgbClr val="FFFFFF"/>
                </a:solidFill>
              </a:rPr>
              <a:t>, políticas y resiliencia regional: </a:t>
            </a:r>
            <a:r>
              <a:rPr lang="es-ES" sz="1600" b="1" dirty="0" err="1">
                <a:solidFill>
                  <a:schemeClr val="accent2">
                    <a:lumMod val="40000"/>
                    <a:lumOff val="60000"/>
                  </a:schemeClr>
                </a:solidFill>
              </a:rPr>
              <a:t>fog</a:t>
            </a:r>
            <a:r>
              <a:rPr lang="es-ES" sz="1600" dirty="0">
                <a:solidFill>
                  <a:srgbClr val="FFFFFF"/>
                </a:solidFill>
              </a:rPr>
              <a:t>.</a:t>
            </a:r>
          </a:p>
          <a:p>
            <a:pPr>
              <a:buFont typeface="Arial" panose="020B0604020202020204" pitchFamily="34" charset="0"/>
              <a:buChar char="•"/>
            </a:pPr>
            <a:r>
              <a:rPr lang="es-ES" sz="1600" dirty="0">
                <a:solidFill>
                  <a:srgbClr val="FFFFFF"/>
                </a:solidFill>
              </a:rPr>
              <a:t>Análisis profundo, histórico y escalado global: </a:t>
            </a:r>
            <a:r>
              <a:rPr lang="es-ES" sz="1600" b="1" dirty="0" err="1">
                <a:solidFill>
                  <a:schemeClr val="accent2">
                    <a:lumMod val="40000"/>
                    <a:lumOff val="60000"/>
                  </a:schemeClr>
                </a:solidFill>
              </a:rPr>
              <a:t>cloud</a:t>
            </a:r>
            <a:r>
              <a:rPr lang="es-ES" sz="1600" dirty="0">
                <a:solidFill>
                  <a:srgbClr val="FFFFFF"/>
                </a:solidFill>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3B5D"/>
        </a:solidFill>
        <a:effectLst/>
      </p:bgPr>
    </p:bg>
    <p:spTree>
      <p:nvGrpSpPr>
        <p:cNvPr id="1" name=""/>
        <p:cNvGrpSpPr/>
        <p:nvPr/>
      </p:nvGrpSpPr>
      <p:grpSpPr>
        <a:xfrm>
          <a:off x="0" y="0"/>
          <a:ext cx="0" cy="0"/>
          <a:chOff x="0" y="0"/>
          <a:chExt cx="0" cy="0"/>
        </a:xfrm>
      </p:grpSpPr>
      <p:sp>
        <p:nvSpPr>
          <p:cNvPr id="2" name="TextBox 1"/>
          <p:cNvSpPr txBox="1"/>
          <p:nvPr/>
        </p:nvSpPr>
        <p:spPr>
          <a:xfrm>
            <a:off x="666733" y="232165"/>
            <a:ext cx="10858228" cy="952499"/>
          </a:xfrm>
          <a:prstGeom prst="rect">
            <a:avLst/>
          </a:prstGeom>
          <a:noFill/>
        </p:spPr>
        <p:txBody>
          <a:bodyPr wrap="none" lIns="73152" tIns="54864" rIns="73152" bIns="54864" anchor="ctr">
            <a:spAutoFit/>
          </a:bodyPr>
          <a:lstStyle/>
          <a:p>
            <a:pPr algn="l">
              <a:spcBef>
                <a:spcPts val="0"/>
              </a:spcBef>
              <a:spcAft>
                <a:spcPts val="650"/>
              </a:spcAft>
            </a:pPr>
            <a:r>
              <a:rPr sz="2392" b="1" dirty="0">
                <a:solidFill>
                  <a:srgbClr val="FFFFFF"/>
                </a:solidFill>
              </a:rPr>
              <a:t>El Impacto Real: Por </a:t>
            </a:r>
            <a:r>
              <a:rPr sz="2392" b="1" dirty="0" err="1">
                <a:solidFill>
                  <a:srgbClr val="FFFFFF"/>
                </a:solidFill>
              </a:rPr>
              <a:t>qué</a:t>
            </a:r>
            <a:r>
              <a:rPr sz="2392" b="1" dirty="0">
                <a:solidFill>
                  <a:srgbClr val="FFFFFF"/>
                </a:solidFill>
              </a:rPr>
              <a:t> la Nube es clave para la </a:t>
            </a:r>
            <a:r>
              <a:rPr sz="2392" b="1" dirty="0" err="1">
                <a:solidFill>
                  <a:srgbClr val="FFFFFF"/>
                </a:solidFill>
              </a:rPr>
              <a:t>Transformación</a:t>
            </a:r>
            <a:r>
              <a:rPr sz="2392" b="1" dirty="0">
                <a:solidFill>
                  <a:srgbClr val="FFFFFF"/>
                </a:solidFill>
              </a:rPr>
              <a:t> Digital</a:t>
            </a:r>
          </a:p>
        </p:txBody>
      </p:sp>
      <p:sp>
        <p:nvSpPr>
          <p:cNvPr id="3" name="Rounded Rectangle 2"/>
          <p:cNvSpPr/>
          <p:nvPr/>
        </p:nvSpPr>
        <p:spPr>
          <a:xfrm>
            <a:off x="517209" y="1078662"/>
            <a:ext cx="7608874" cy="933449"/>
          </a:xfrm>
          <a:prstGeom prst="roundRect">
            <a:avLst>
              <a:gd name="adj" fmla="val 20408"/>
            </a:avLst>
          </a:prstGeom>
          <a:solidFill>
            <a:srgbClr val="FFFFFF">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600"/>
          </a:p>
        </p:txBody>
      </p:sp>
      <p:pic>
        <p:nvPicPr>
          <p:cNvPr id="4" name="Picture 3" descr="image.png"/>
          <p:cNvPicPr>
            <a:picLocks noChangeAspect="1"/>
          </p:cNvPicPr>
          <p:nvPr/>
        </p:nvPicPr>
        <p:blipFill>
          <a:blip r:embed="rId2">
            <a:alphaModFix/>
          </a:blip>
          <a:stretch>
            <a:fillRect/>
          </a:stretch>
        </p:blipFill>
        <p:spPr>
          <a:xfrm>
            <a:off x="707704" y="1406453"/>
            <a:ext cx="342891" cy="277867"/>
          </a:xfrm>
          <a:prstGeom prst="rect">
            <a:avLst/>
          </a:prstGeom>
        </p:spPr>
      </p:pic>
      <p:sp>
        <p:nvSpPr>
          <p:cNvPr id="5" name="TextBox 4"/>
          <p:cNvSpPr txBox="1"/>
          <p:nvPr/>
        </p:nvSpPr>
        <p:spPr>
          <a:xfrm>
            <a:off x="1241091" y="1224000"/>
            <a:ext cx="2442913" cy="357021"/>
          </a:xfrm>
          <a:prstGeom prst="rect">
            <a:avLst/>
          </a:prstGeom>
          <a:noFill/>
        </p:spPr>
        <p:txBody>
          <a:bodyPr wrap="none" lIns="73152" tIns="54864" rIns="73152" bIns="54864" anchor="ctr">
            <a:spAutoFit/>
          </a:bodyPr>
          <a:lstStyle/>
          <a:p>
            <a:pPr algn="l">
              <a:spcBef>
                <a:spcPts val="0"/>
              </a:spcBef>
              <a:spcAft>
                <a:spcPts val="325"/>
              </a:spcAft>
            </a:pPr>
            <a:r>
              <a:rPr sz="1600" b="1">
                <a:solidFill>
                  <a:srgbClr val="90CAF9"/>
                </a:solidFill>
              </a:rPr>
              <a:t>Modelo de Costes Eficiente</a:t>
            </a:r>
          </a:p>
        </p:txBody>
      </p:sp>
      <p:sp>
        <p:nvSpPr>
          <p:cNvPr id="6" name="TextBox 5"/>
          <p:cNvSpPr txBox="1"/>
          <p:nvPr/>
        </p:nvSpPr>
        <p:spPr>
          <a:xfrm>
            <a:off x="1241091" y="1543147"/>
            <a:ext cx="6001579" cy="318805"/>
          </a:xfrm>
          <a:prstGeom prst="rect">
            <a:avLst/>
          </a:prstGeom>
          <a:noFill/>
        </p:spPr>
        <p:txBody>
          <a:bodyPr wrap="none" lIns="73152" tIns="54864" rIns="73152" bIns="54864" anchor="ctr">
            <a:spAutoFit/>
          </a:bodyPr>
          <a:lstStyle/>
          <a:p>
            <a:pPr algn="l">
              <a:lnSpc>
                <a:spcPts val="1625"/>
              </a:lnSpc>
              <a:spcBef>
                <a:spcPts val="0"/>
              </a:spcBef>
              <a:spcAft>
                <a:spcPts val="0"/>
              </a:spcAft>
            </a:pPr>
            <a:r>
              <a:rPr sz="1600" b="0">
                <a:solidFill>
                  <a:srgbClr val="E0E0FF"/>
                </a:solidFill>
              </a:rPr>
              <a:t> De </a:t>
            </a:r>
            <a:r>
              <a:rPr sz="1600" b="1">
                <a:solidFill>
                  <a:srgbClr val="64B5F6"/>
                </a:solidFill>
              </a:rPr>
              <a:t>inversión inicial</a:t>
            </a:r>
            <a:r>
              <a:rPr sz="1600" b="0">
                <a:solidFill>
                  <a:srgbClr val="E0E0FF"/>
                </a:solidFill>
              </a:rPr>
              <a:t> a </a:t>
            </a:r>
            <a:r>
              <a:rPr sz="1600" b="1">
                <a:solidFill>
                  <a:srgbClr val="64B5F6"/>
                </a:solidFill>
              </a:rPr>
              <a:t>pago por consumo</a:t>
            </a:r>
            <a:r>
              <a:rPr sz="1600" b="0">
                <a:solidFill>
                  <a:srgbClr val="E0E0FF"/>
                </a:solidFill>
              </a:rPr>
              <a:t>, optimizando el flujo de caja </a:t>
            </a:r>
          </a:p>
        </p:txBody>
      </p:sp>
      <p:sp>
        <p:nvSpPr>
          <p:cNvPr id="7" name="Rounded Rectangle 6"/>
          <p:cNvSpPr/>
          <p:nvPr/>
        </p:nvSpPr>
        <p:spPr>
          <a:xfrm>
            <a:off x="517208" y="2202612"/>
            <a:ext cx="7660633" cy="1171575"/>
          </a:xfrm>
          <a:prstGeom prst="roundRect">
            <a:avLst>
              <a:gd name="adj" fmla="val 16260"/>
            </a:avLst>
          </a:prstGeom>
          <a:solidFill>
            <a:srgbClr val="FFFFFF">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600"/>
          </a:p>
        </p:txBody>
      </p:sp>
      <p:pic>
        <p:nvPicPr>
          <p:cNvPr id="8" name="Picture 7" descr="image.png"/>
          <p:cNvPicPr>
            <a:picLocks noChangeAspect="1"/>
          </p:cNvPicPr>
          <p:nvPr/>
        </p:nvPicPr>
        <p:blipFill>
          <a:blip r:embed="rId3">
            <a:alphaModFix/>
          </a:blip>
          <a:stretch>
            <a:fillRect/>
          </a:stretch>
        </p:blipFill>
        <p:spPr>
          <a:xfrm>
            <a:off x="707704" y="2701524"/>
            <a:ext cx="342891" cy="183274"/>
          </a:xfrm>
          <a:prstGeom prst="rect">
            <a:avLst/>
          </a:prstGeom>
        </p:spPr>
      </p:pic>
      <p:sp>
        <p:nvSpPr>
          <p:cNvPr id="9" name="TextBox 8"/>
          <p:cNvSpPr txBox="1"/>
          <p:nvPr/>
        </p:nvSpPr>
        <p:spPr>
          <a:xfrm>
            <a:off x="1241091" y="2347950"/>
            <a:ext cx="2861489" cy="357021"/>
          </a:xfrm>
          <a:prstGeom prst="rect">
            <a:avLst/>
          </a:prstGeom>
          <a:noFill/>
        </p:spPr>
        <p:txBody>
          <a:bodyPr wrap="none" lIns="73152" tIns="54864" rIns="73152" bIns="54864" anchor="ctr">
            <a:spAutoFit/>
          </a:bodyPr>
          <a:lstStyle/>
          <a:p>
            <a:pPr algn="l">
              <a:spcBef>
                <a:spcPts val="0"/>
              </a:spcBef>
              <a:spcAft>
                <a:spcPts val="325"/>
              </a:spcAft>
            </a:pPr>
            <a:r>
              <a:rPr sz="1600" b="1">
                <a:solidFill>
                  <a:srgbClr val="90CAF9"/>
                </a:solidFill>
              </a:rPr>
              <a:t>Reducción de Costes Operativos</a:t>
            </a:r>
          </a:p>
        </p:txBody>
      </p:sp>
      <p:sp>
        <p:nvSpPr>
          <p:cNvPr id="10" name="TextBox 9"/>
          <p:cNvSpPr txBox="1"/>
          <p:nvPr/>
        </p:nvSpPr>
        <p:spPr>
          <a:xfrm>
            <a:off x="1241091" y="2684976"/>
            <a:ext cx="6752720" cy="521168"/>
          </a:xfrm>
          <a:prstGeom prst="rect">
            <a:avLst/>
          </a:prstGeom>
          <a:noFill/>
        </p:spPr>
        <p:txBody>
          <a:bodyPr wrap="square" lIns="73152" tIns="54864" rIns="73152" bIns="54864" anchor="ctr">
            <a:spAutoFit/>
          </a:bodyPr>
          <a:lstStyle/>
          <a:p>
            <a:pPr algn="l">
              <a:lnSpc>
                <a:spcPts val="1625"/>
              </a:lnSpc>
              <a:spcBef>
                <a:spcPts val="0"/>
              </a:spcBef>
              <a:spcAft>
                <a:spcPts val="0"/>
              </a:spcAft>
            </a:pPr>
            <a:r>
              <a:rPr sz="1600" b="0" dirty="0">
                <a:solidFill>
                  <a:srgbClr val="E0E0FF"/>
                </a:solidFill>
              </a:rPr>
              <a:t> </a:t>
            </a:r>
            <a:r>
              <a:rPr sz="1600" b="0" dirty="0" err="1">
                <a:solidFill>
                  <a:srgbClr val="E0E0FF"/>
                </a:solidFill>
              </a:rPr>
              <a:t>Externalización</a:t>
            </a:r>
            <a:r>
              <a:rPr sz="1600" b="0" dirty="0">
                <a:solidFill>
                  <a:srgbClr val="E0E0FF"/>
                </a:solidFill>
              </a:rPr>
              <a:t> de </a:t>
            </a:r>
            <a:r>
              <a:rPr sz="1600" b="0" dirty="0" err="1">
                <a:solidFill>
                  <a:srgbClr val="E0E0FF"/>
                </a:solidFill>
              </a:rPr>
              <a:t>infraestructura</a:t>
            </a:r>
            <a:r>
              <a:rPr sz="1600" b="0" dirty="0">
                <a:solidFill>
                  <a:srgbClr val="E0E0FF"/>
                </a:solidFill>
              </a:rPr>
              <a:t>: </a:t>
            </a:r>
            <a:r>
              <a:rPr sz="1600" b="0" dirty="0" err="1">
                <a:solidFill>
                  <a:srgbClr val="E0E0FF"/>
                </a:solidFill>
              </a:rPr>
              <a:t>menos</a:t>
            </a:r>
            <a:r>
              <a:rPr sz="1600" b="0" dirty="0">
                <a:solidFill>
                  <a:srgbClr val="E0E0FF"/>
                </a:solidFill>
              </a:rPr>
              <a:t> </a:t>
            </a:r>
            <a:r>
              <a:rPr sz="1600" b="0" dirty="0" err="1">
                <a:solidFill>
                  <a:srgbClr val="E0E0FF"/>
                </a:solidFill>
              </a:rPr>
              <a:t>gastos</a:t>
            </a:r>
            <a:r>
              <a:rPr sz="1600" b="0" dirty="0">
                <a:solidFill>
                  <a:srgbClr val="E0E0FF"/>
                </a:solidFill>
              </a:rPr>
              <a:t> </a:t>
            </a:r>
            <a:r>
              <a:rPr sz="1600" b="0" dirty="0" err="1">
                <a:solidFill>
                  <a:srgbClr val="E0E0FF"/>
                </a:solidFill>
              </a:rPr>
              <a:t>en</a:t>
            </a:r>
            <a:r>
              <a:rPr sz="1600" b="0" dirty="0">
                <a:solidFill>
                  <a:srgbClr val="E0E0FF"/>
                </a:solidFill>
              </a:rPr>
              <a:t> </a:t>
            </a:r>
            <a:r>
              <a:rPr sz="1600" b="1" dirty="0" err="1">
                <a:solidFill>
                  <a:srgbClr val="64B5F6"/>
                </a:solidFill>
              </a:rPr>
              <a:t>mantenimiento</a:t>
            </a:r>
            <a:r>
              <a:rPr sz="1600" b="1" dirty="0">
                <a:solidFill>
                  <a:srgbClr val="64B5F6"/>
                </a:solidFill>
              </a:rPr>
              <a:t>, </a:t>
            </a:r>
            <a:r>
              <a:rPr sz="1600" b="1" dirty="0" err="1">
                <a:solidFill>
                  <a:srgbClr val="64B5F6"/>
                </a:solidFill>
              </a:rPr>
              <a:t>energía</a:t>
            </a:r>
            <a:r>
              <a:rPr sz="1600" b="1" dirty="0">
                <a:solidFill>
                  <a:srgbClr val="64B5F6"/>
                </a:solidFill>
              </a:rPr>
              <a:t> y </a:t>
            </a:r>
            <a:r>
              <a:rPr sz="1600" b="1" dirty="0" err="1">
                <a:solidFill>
                  <a:srgbClr val="64B5F6"/>
                </a:solidFill>
              </a:rPr>
              <a:t>espacio</a:t>
            </a:r>
            <a:r>
              <a:rPr sz="1600" b="0" dirty="0">
                <a:solidFill>
                  <a:srgbClr val="E0E0FF"/>
                </a:solidFill>
              </a:rPr>
              <a:t> </a:t>
            </a:r>
          </a:p>
        </p:txBody>
      </p:sp>
      <p:sp>
        <p:nvSpPr>
          <p:cNvPr id="11" name="Rounded Rectangle 10"/>
          <p:cNvSpPr/>
          <p:nvPr/>
        </p:nvSpPr>
        <p:spPr>
          <a:xfrm>
            <a:off x="517208" y="3574212"/>
            <a:ext cx="7718141" cy="933449"/>
          </a:xfrm>
          <a:prstGeom prst="roundRect">
            <a:avLst>
              <a:gd name="adj" fmla="val 20408"/>
            </a:avLst>
          </a:prstGeom>
          <a:solidFill>
            <a:srgbClr val="FFFFFF">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600"/>
          </a:p>
        </p:txBody>
      </p:sp>
      <p:pic>
        <p:nvPicPr>
          <p:cNvPr id="12" name="Picture 11" descr="image.png"/>
          <p:cNvPicPr>
            <a:picLocks noChangeAspect="1"/>
          </p:cNvPicPr>
          <p:nvPr/>
        </p:nvPicPr>
        <p:blipFill>
          <a:blip r:embed="rId4">
            <a:alphaModFix/>
          </a:blip>
          <a:stretch>
            <a:fillRect/>
          </a:stretch>
        </p:blipFill>
        <p:spPr>
          <a:xfrm>
            <a:off x="707704" y="3904959"/>
            <a:ext cx="342891" cy="271955"/>
          </a:xfrm>
          <a:prstGeom prst="rect">
            <a:avLst/>
          </a:prstGeom>
        </p:spPr>
      </p:pic>
      <p:sp>
        <p:nvSpPr>
          <p:cNvPr id="13" name="TextBox 12"/>
          <p:cNvSpPr txBox="1"/>
          <p:nvPr/>
        </p:nvSpPr>
        <p:spPr>
          <a:xfrm>
            <a:off x="1241091" y="3719551"/>
            <a:ext cx="2408352" cy="357021"/>
          </a:xfrm>
          <a:prstGeom prst="rect">
            <a:avLst/>
          </a:prstGeom>
          <a:noFill/>
        </p:spPr>
        <p:txBody>
          <a:bodyPr wrap="none" lIns="73152" tIns="54864" rIns="73152" bIns="54864" anchor="ctr">
            <a:spAutoFit/>
          </a:bodyPr>
          <a:lstStyle/>
          <a:p>
            <a:pPr algn="l">
              <a:spcBef>
                <a:spcPts val="0"/>
              </a:spcBef>
              <a:spcAft>
                <a:spcPts val="325"/>
              </a:spcAft>
            </a:pPr>
            <a:r>
              <a:rPr sz="1600" b="1">
                <a:solidFill>
                  <a:srgbClr val="90CAF9"/>
                </a:solidFill>
              </a:rPr>
              <a:t>Escalabilidad y Flexibilidad</a:t>
            </a:r>
          </a:p>
        </p:txBody>
      </p:sp>
      <p:sp>
        <p:nvSpPr>
          <p:cNvPr id="14" name="TextBox 13"/>
          <p:cNvSpPr txBox="1"/>
          <p:nvPr/>
        </p:nvSpPr>
        <p:spPr>
          <a:xfrm>
            <a:off x="1241091" y="4038697"/>
            <a:ext cx="5951822" cy="318805"/>
          </a:xfrm>
          <a:prstGeom prst="rect">
            <a:avLst/>
          </a:prstGeom>
          <a:noFill/>
        </p:spPr>
        <p:txBody>
          <a:bodyPr wrap="none" lIns="73152" tIns="54864" rIns="73152" bIns="54864" anchor="ctr">
            <a:spAutoFit/>
          </a:bodyPr>
          <a:lstStyle/>
          <a:p>
            <a:pPr algn="l">
              <a:lnSpc>
                <a:spcPts val="1625"/>
              </a:lnSpc>
              <a:spcBef>
                <a:spcPts val="0"/>
              </a:spcBef>
              <a:spcAft>
                <a:spcPts val="0"/>
              </a:spcAft>
            </a:pPr>
            <a:r>
              <a:rPr sz="1600" b="0" dirty="0">
                <a:solidFill>
                  <a:srgbClr val="E0E0FF"/>
                </a:solidFill>
              </a:rPr>
              <a:t> </a:t>
            </a:r>
            <a:r>
              <a:rPr sz="1600" b="0" dirty="0" err="1">
                <a:solidFill>
                  <a:srgbClr val="E0E0FF"/>
                </a:solidFill>
              </a:rPr>
              <a:t>Ajuste</a:t>
            </a:r>
            <a:r>
              <a:rPr sz="1600" b="0" dirty="0">
                <a:solidFill>
                  <a:srgbClr val="E0E0FF"/>
                </a:solidFill>
              </a:rPr>
              <a:t> de </a:t>
            </a:r>
            <a:r>
              <a:rPr sz="1600" b="0" dirty="0" err="1">
                <a:solidFill>
                  <a:srgbClr val="E0E0FF"/>
                </a:solidFill>
              </a:rPr>
              <a:t>recursos</a:t>
            </a:r>
            <a:r>
              <a:rPr sz="1600" b="0" dirty="0">
                <a:solidFill>
                  <a:srgbClr val="E0E0FF"/>
                </a:solidFill>
              </a:rPr>
              <a:t> </a:t>
            </a:r>
            <a:r>
              <a:rPr sz="1600" b="0" dirty="0" err="1">
                <a:solidFill>
                  <a:srgbClr val="E0E0FF"/>
                </a:solidFill>
              </a:rPr>
              <a:t>según</a:t>
            </a:r>
            <a:r>
              <a:rPr sz="1600" b="0" dirty="0">
                <a:solidFill>
                  <a:srgbClr val="E0E0FF"/>
                </a:solidFill>
              </a:rPr>
              <a:t> </a:t>
            </a:r>
            <a:r>
              <a:rPr sz="1600" b="1" dirty="0" err="1">
                <a:solidFill>
                  <a:srgbClr val="64B5F6"/>
                </a:solidFill>
              </a:rPr>
              <a:t>demanda</a:t>
            </a:r>
            <a:r>
              <a:rPr sz="1600" b="1" dirty="0">
                <a:solidFill>
                  <a:srgbClr val="64B5F6"/>
                </a:solidFill>
              </a:rPr>
              <a:t> real</a:t>
            </a:r>
            <a:r>
              <a:rPr sz="1600" b="0" dirty="0">
                <a:solidFill>
                  <a:srgbClr val="E0E0FF"/>
                </a:solidFill>
              </a:rPr>
              <a:t> sin </a:t>
            </a:r>
            <a:r>
              <a:rPr sz="1600" b="0" dirty="0" err="1">
                <a:solidFill>
                  <a:srgbClr val="E0E0FF"/>
                </a:solidFill>
              </a:rPr>
              <a:t>inversiones</a:t>
            </a:r>
            <a:r>
              <a:rPr sz="1600" b="0" dirty="0">
                <a:solidFill>
                  <a:srgbClr val="E0E0FF"/>
                </a:solidFill>
              </a:rPr>
              <a:t> </a:t>
            </a:r>
            <a:r>
              <a:rPr sz="1600" b="0" dirty="0" err="1">
                <a:solidFill>
                  <a:srgbClr val="E0E0FF"/>
                </a:solidFill>
              </a:rPr>
              <a:t>permanentes</a:t>
            </a:r>
            <a:r>
              <a:rPr sz="1600" b="0" dirty="0">
                <a:solidFill>
                  <a:srgbClr val="E0E0FF"/>
                </a:solidFill>
              </a:rPr>
              <a:t> </a:t>
            </a:r>
          </a:p>
        </p:txBody>
      </p:sp>
      <p:sp>
        <p:nvSpPr>
          <p:cNvPr id="15" name="Rounded Rectangle 14"/>
          <p:cNvSpPr/>
          <p:nvPr/>
        </p:nvSpPr>
        <p:spPr>
          <a:xfrm>
            <a:off x="517209" y="4698161"/>
            <a:ext cx="7718142" cy="933449"/>
          </a:xfrm>
          <a:prstGeom prst="roundRect">
            <a:avLst>
              <a:gd name="adj" fmla="val 20408"/>
            </a:avLst>
          </a:prstGeom>
          <a:solidFill>
            <a:srgbClr val="FFFFFF">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600"/>
          </a:p>
        </p:txBody>
      </p:sp>
      <p:pic>
        <p:nvPicPr>
          <p:cNvPr id="16" name="Picture 15" descr="image.png"/>
          <p:cNvPicPr>
            <a:picLocks noChangeAspect="1"/>
          </p:cNvPicPr>
          <p:nvPr/>
        </p:nvPicPr>
        <p:blipFill>
          <a:blip r:embed="rId5">
            <a:alphaModFix/>
          </a:blip>
          <a:stretch>
            <a:fillRect/>
          </a:stretch>
        </p:blipFill>
        <p:spPr>
          <a:xfrm>
            <a:off x="707704" y="5021519"/>
            <a:ext cx="342891" cy="286735"/>
          </a:xfrm>
          <a:prstGeom prst="rect">
            <a:avLst/>
          </a:prstGeom>
        </p:spPr>
      </p:pic>
      <p:sp>
        <p:nvSpPr>
          <p:cNvPr id="17" name="TextBox 16"/>
          <p:cNvSpPr txBox="1"/>
          <p:nvPr/>
        </p:nvSpPr>
        <p:spPr>
          <a:xfrm>
            <a:off x="1241091" y="4843501"/>
            <a:ext cx="2701765" cy="357021"/>
          </a:xfrm>
          <a:prstGeom prst="rect">
            <a:avLst/>
          </a:prstGeom>
          <a:noFill/>
        </p:spPr>
        <p:txBody>
          <a:bodyPr wrap="none" lIns="73152" tIns="54864" rIns="73152" bIns="54864" anchor="ctr">
            <a:spAutoFit/>
          </a:bodyPr>
          <a:lstStyle/>
          <a:p>
            <a:pPr algn="l">
              <a:spcBef>
                <a:spcPts val="0"/>
              </a:spcBef>
              <a:spcAft>
                <a:spcPts val="325"/>
              </a:spcAft>
            </a:pPr>
            <a:r>
              <a:rPr sz="1600" b="1">
                <a:solidFill>
                  <a:srgbClr val="90CAF9"/>
                </a:solidFill>
              </a:rPr>
              <a:t>Acceso a Tecnología Avanzada</a:t>
            </a:r>
          </a:p>
        </p:txBody>
      </p:sp>
      <p:sp>
        <p:nvSpPr>
          <p:cNvPr id="18" name="TextBox 17"/>
          <p:cNvSpPr txBox="1"/>
          <p:nvPr/>
        </p:nvSpPr>
        <p:spPr>
          <a:xfrm>
            <a:off x="1241091" y="5162647"/>
            <a:ext cx="6352508" cy="318805"/>
          </a:xfrm>
          <a:prstGeom prst="rect">
            <a:avLst/>
          </a:prstGeom>
          <a:noFill/>
        </p:spPr>
        <p:txBody>
          <a:bodyPr wrap="none" lIns="73152" tIns="54864" rIns="73152" bIns="54864" anchor="ctr">
            <a:spAutoFit/>
          </a:bodyPr>
          <a:lstStyle/>
          <a:p>
            <a:pPr algn="l">
              <a:lnSpc>
                <a:spcPts val="1625"/>
              </a:lnSpc>
              <a:spcBef>
                <a:spcPts val="0"/>
              </a:spcBef>
              <a:spcAft>
                <a:spcPts val="0"/>
              </a:spcAft>
            </a:pPr>
            <a:r>
              <a:rPr sz="1600" b="0" dirty="0">
                <a:solidFill>
                  <a:srgbClr val="E0E0FF"/>
                </a:solidFill>
              </a:rPr>
              <a:t> </a:t>
            </a:r>
            <a:r>
              <a:rPr sz="1600" b="0" dirty="0" err="1">
                <a:solidFill>
                  <a:srgbClr val="E0E0FF"/>
                </a:solidFill>
              </a:rPr>
              <a:t>Democratización</a:t>
            </a:r>
            <a:r>
              <a:rPr sz="1600" b="0" dirty="0">
                <a:solidFill>
                  <a:srgbClr val="E0E0FF"/>
                </a:solidFill>
              </a:rPr>
              <a:t> del </a:t>
            </a:r>
            <a:r>
              <a:rPr sz="1600" b="0" dirty="0" err="1">
                <a:solidFill>
                  <a:srgbClr val="E0E0FF"/>
                </a:solidFill>
              </a:rPr>
              <a:t>acceso</a:t>
            </a:r>
            <a:r>
              <a:rPr sz="1600" b="0" dirty="0">
                <a:solidFill>
                  <a:srgbClr val="E0E0FF"/>
                </a:solidFill>
              </a:rPr>
              <a:t> a </a:t>
            </a:r>
            <a:r>
              <a:rPr sz="1600" b="1" dirty="0">
                <a:solidFill>
                  <a:srgbClr val="64B5F6"/>
                </a:solidFill>
              </a:rPr>
              <a:t>IA, </a:t>
            </a:r>
            <a:r>
              <a:rPr sz="1600" b="1" dirty="0" err="1">
                <a:solidFill>
                  <a:srgbClr val="64B5F6"/>
                </a:solidFill>
              </a:rPr>
              <a:t>análisis</a:t>
            </a:r>
            <a:r>
              <a:rPr sz="1600" b="1" dirty="0">
                <a:solidFill>
                  <a:srgbClr val="64B5F6"/>
                </a:solidFill>
              </a:rPr>
              <a:t> de </a:t>
            </a:r>
            <a:r>
              <a:rPr sz="1600" b="1" dirty="0" err="1">
                <a:solidFill>
                  <a:srgbClr val="64B5F6"/>
                </a:solidFill>
              </a:rPr>
              <a:t>datos</a:t>
            </a:r>
            <a:r>
              <a:rPr sz="1600" b="0" dirty="0">
                <a:solidFill>
                  <a:srgbClr val="E0E0FF"/>
                </a:solidFill>
              </a:rPr>
              <a:t> y </a:t>
            </a:r>
            <a:r>
              <a:rPr sz="1600" b="0" dirty="0" err="1">
                <a:solidFill>
                  <a:srgbClr val="E0E0FF"/>
                </a:solidFill>
              </a:rPr>
              <a:t>últimas</a:t>
            </a:r>
            <a:r>
              <a:rPr sz="1600" b="0" dirty="0">
                <a:solidFill>
                  <a:srgbClr val="E0E0FF"/>
                </a:solidFill>
              </a:rPr>
              <a:t> </a:t>
            </a:r>
            <a:r>
              <a:rPr sz="1600" b="0" dirty="0" err="1">
                <a:solidFill>
                  <a:srgbClr val="E0E0FF"/>
                </a:solidFill>
              </a:rPr>
              <a:t>innovaciones</a:t>
            </a:r>
            <a:r>
              <a:rPr sz="1600" b="0" dirty="0">
                <a:solidFill>
                  <a:srgbClr val="E0E0FF"/>
                </a:solidFill>
              </a:rPr>
              <a:t> </a:t>
            </a:r>
          </a:p>
        </p:txBody>
      </p:sp>
      <p:sp>
        <p:nvSpPr>
          <p:cNvPr id="19" name="Rounded Rectangle 18"/>
          <p:cNvSpPr/>
          <p:nvPr/>
        </p:nvSpPr>
        <p:spPr>
          <a:xfrm>
            <a:off x="517209" y="5822112"/>
            <a:ext cx="7792904" cy="933449"/>
          </a:xfrm>
          <a:prstGeom prst="roundRect">
            <a:avLst>
              <a:gd name="adj" fmla="val 20408"/>
            </a:avLst>
          </a:prstGeom>
          <a:solidFill>
            <a:srgbClr val="FFFFFF">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600"/>
          </a:p>
        </p:txBody>
      </p:sp>
      <p:pic>
        <p:nvPicPr>
          <p:cNvPr id="20" name="Picture 19" descr="image.png"/>
          <p:cNvPicPr>
            <a:picLocks noChangeAspect="1"/>
          </p:cNvPicPr>
          <p:nvPr/>
        </p:nvPicPr>
        <p:blipFill>
          <a:blip r:embed="rId6">
            <a:alphaModFix/>
          </a:blip>
          <a:stretch>
            <a:fillRect/>
          </a:stretch>
        </p:blipFill>
        <p:spPr>
          <a:xfrm>
            <a:off x="707704" y="6143991"/>
            <a:ext cx="342891" cy="289691"/>
          </a:xfrm>
          <a:prstGeom prst="rect">
            <a:avLst/>
          </a:prstGeom>
        </p:spPr>
      </p:pic>
      <p:sp>
        <p:nvSpPr>
          <p:cNvPr id="21" name="TextBox 20"/>
          <p:cNvSpPr txBox="1"/>
          <p:nvPr/>
        </p:nvSpPr>
        <p:spPr>
          <a:xfrm>
            <a:off x="1241091" y="5967450"/>
            <a:ext cx="2529090" cy="357021"/>
          </a:xfrm>
          <a:prstGeom prst="rect">
            <a:avLst/>
          </a:prstGeom>
          <a:noFill/>
        </p:spPr>
        <p:txBody>
          <a:bodyPr wrap="none" lIns="73152" tIns="54864" rIns="73152" bIns="54864" anchor="ctr">
            <a:spAutoFit/>
          </a:bodyPr>
          <a:lstStyle/>
          <a:p>
            <a:pPr algn="l">
              <a:spcBef>
                <a:spcPts val="0"/>
              </a:spcBef>
              <a:spcAft>
                <a:spcPts val="325"/>
              </a:spcAft>
            </a:pPr>
            <a:r>
              <a:rPr sz="1600" b="1" dirty="0">
                <a:solidFill>
                  <a:srgbClr val="90CAF9"/>
                </a:solidFill>
              </a:rPr>
              <a:t>Foco </a:t>
            </a:r>
            <a:r>
              <a:rPr sz="1600" b="1" dirty="0" err="1">
                <a:solidFill>
                  <a:srgbClr val="90CAF9"/>
                </a:solidFill>
              </a:rPr>
              <a:t>en</a:t>
            </a:r>
            <a:r>
              <a:rPr sz="1600" b="1" dirty="0">
                <a:solidFill>
                  <a:srgbClr val="90CAF9"/>
                </a:solidFill>
              </a:rPr>
              <a:t> </a:t>
            </a:r>
            <a:r>
              <a:rPr sz="1600" b="1" dirty="0" err="1">
                <a:solidFill>
                  <a:srgbClr val="90CAF9"/>
                </a:solidFill>
              </a:rPr>
              <a:t>el</a:t>
            </a:r>
            <a:r>
              <a:rPr sz="1600" b="1" dirty="0">
                <a:solidFill>
                  <a:srgbClr val="90CAF9"/>
                </a:solidFill>
              </a:rPr>
              <a:t> </a:t>
            </a:r>
            <a:r>
              <a:rPr sz="1600" b="1" dirty="0" err="1">
                <a:solidFill>
                  <a:srgbClr val="90CAF9"/>
                </a:solidFill>
              </a:rPr>
              <a:t>Negocio</a:t>
            </a:r>
            <a:r>
              <a:rPr sz="1600" b="1" dirty="0">
                <a:solidFill>
                  <a:srgbClr val="90CAF9"/>
                </a:solidFill>
              </a:rPr>
              <a:t> Principal</a:t>
            </a:r>
          </a:p>
        </p:txBody>
      </p:sp>
      <p:sp>
        <p:nvSpPr>
          <p:cNvPr id="22" name="TextBox 21"/>
          <p:cNvSpPr txBox="1"/>
          <p:nvPr/>
        </p:nvSpPr>
        <p:spPr>
          <a:xfrm>
            <a:off x="1241091" y="6286596"/>
            <a:ext cx="6029407" cy="318805"/>
          </a:xfrm>
          <a:prstGeom prst="rect">
            <a:avLst/>
          </a:prstGeom>
          <a:noFill/>
        </p:spPr>
        <p:txBody>
          <a:bodyPr wrap="none" lIns="73152" tIns="54864" rIns="73152" bIns="54864" anchor="ctr">
            <a:spAutoFit/>
          </a:bodyPr>
          <a:lstStyle/>
          <a:p>
            <a:pPr algn="l">
              <a:lnSpc>
                <a:spcPts val="1625"/>
              </a:lnSpc>
              <a:spcBef>
                <a:spcPts val="0"/>
              </a:spcBef>
              <a:spcAft>
                <a:spcPts val="0"/>
              </a:spcAft>
            </a:pPr>
            <a:r>
              <a:rPr sz="1600" b="0" dirty="0">
                <a:solidFill>
                  <a:srgbClr val="E0E0FF"/>
                </a:solidFill>
              </a:rPr>
              <a:t> </a:t>
            </a:r>
            <a:r>
              <a:rPr sz="1600" b="0" dirty="0" err="1">
                <a:solidFill>
                  <a:srgbClr val="E0E0FF"/>
                </a:solidFill>
              </a:rPr>
              <a:t>Liberación</a:t>
            </a:r>
            <a:r>
              <a:rPr sz="1600" b="0" dirty="0">
                <a:solidFill>
                  <a:srgbClr val="E0E0FF"/>
                </a:solidFill>
              </a:rPr>
              <a:t> de </a:t>
            </a:r>
            <a:r>
              <a:rPr sz="1600" b="0" dirty="0" err="1">
                <a:solidFill>
                  <a:srgbClr val="E0E0FF"/>
                </a:solidFill>
              </a:rPr>
              <a:t>equipos</a:t>
            </a:r>
            <a:r>
              <a:rPr sz="1600" b="0" dirty="0">
                <a:solidFill>
                  <a:srgbClr val="E0E0FF"/>
                </a:solidFill>
              </a:rPr>
              <a:t> </a:t>
            </a:r>
            <a:r>
              <a:rPr sz="1600" b="0" dirty="0" err="1">
                <a:solidFill>
                  <a:srgbClr val="E0E0FF"/>
                </a:solidFill>
              </a:rPr>
              <a:t>técnicos</a:t>
            </a:r>
            <a:r>
              <a:rPr sz="1600" b="0" dirty="0">
                <a:solidFill>
                  <a:srgbClr val="E0E0FF"/>
                </a:solidFill>
              </a:rPr>
              <a:t> para </a:t>
            </a:r>
            <a:r>
              <a:rPr sz="1600" b="1" dirty="0" err="1">
                <a:solidFill>
                  <a:srgbClr val="64B5F6"/>
                </a:solidFill>
              </a:rPr>
              <a:t>innovación</a:t>
            </a:r>
            <a:r>
              <a:rPr sz="1600" b="0" dirty="0">
                <a:solidFill>
                  <a:srgbClr val="E0E0FF"/>
                </a:solidFill>
              </a:rPr>
              <a:t> y </a:t>
            </a:r>
            <a:r>
              <a:rPr sz="1600" b="0" dirty="0" err="1">
                <a:solidFill>
                  <a:srgbClr val="E0E0FF"/>
                </a:solidFill>
              </a:rPr>
              <a:t>actividades</a:t>
            </a:r>
            <a:r>
              <a:rPr sz="1600" b="0" dirty="0">
                <a:solidFill>
                  <a:srgbClr val="E0E0FF"/>
                </a:solidFill>
              </a:rPr>
              <a:t> de valor </a:t>
            </a:r>
          </a:p>
        </p:txBody>
      </p:sp>
      <p:sp>
        <p:nvSpPr>
          <p:cNvPr id="23" name="Rounded Rectangle 22"/>
          <p:cNvSpPr/>
          <p:nvPr/>
        </p:nvSpPr>
        <p:spPr>
          <a:xfrm>
            <a:off x="8534400" y="1078662"/>
            <a:ext cx="2841037" cy="5603934"/>
          </a:xfrm>
          <a:prstGeom prst="roundRect">
            <a:avLst>
              <a:gd name="adj" fmla="val 6818"/>
            </a:avLst>
          </a:prstGeom>
          <a:solidFill>
            <a:srgbClr val="FFFFFF">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600"/>
          </a:p>
        </p:txBody>
      </p:sp>
      <p:sp>
        <p:nvSpPr>
          <p:cNvPr id="24" name="TextBox 23"/>
          <p:cNvSpPr txBox="1"/>
          <p:nvPr/>
        </p:nvSpPr>
        <p:spPr>
          <a:xfrm>
            <a:off x="9434615" y="3065823"/>
            <a:ext cx="1040606" cy="726353"/>
          </a:xfrm>
          <a:prstGeom prst="rect">
            <a:avLst/>
          </a:prstGeom>
          <a:noFill/>
        </p:spPr>
        <p:txBody>
          <a:bodyPr wrap="none" lIns="73152" tIns="54864" rIns="73152" bIns="54864" anchor="ctr">
            <a:spAutoFit/>
          </a:bodyPr>
          <a:lstStyle/>
          <a:p>
            <a:pPr algn="l">
              <a:spcBef>
                <a:spcPts val="0"/>
              </a:spcBef>
              <a:spcAft>
                <a:spcPts val="975"/>
              </a:spcAft>
            </a:pPr>
            <a:r>
              <a:rPr sz="4000" b="1" dirty="0">
                <a:solidFill>
                  <a:srgbClr val="64B5F6"/>
                </a:solidFill>
              </a:rPr>
              <a:t>80%</a:t>
            </a:r>
          </a:p>
        </p:txBody>
      </p:sp>
      <p:sp>
        <p:nvSpPr>
          <p:cNvPr id="25" name="TextBox 24"/>
          <p:cNvSpPr txBox="1"/>
          <p:nvPr/>
        </p:nvSpPr>
        <p:spPr>
          <a:xfrm>
            <a:off x="8534400" y="3991245"/>
            <a:ext cx="2895527" cy="905504"/>
          </a:xfrm>
          <a:prstGeom prst="rect">
            <a:avLst/>
          </a:prstGeom>
          <a:noFill/>
        </p:spPr>
        <p:txBody>
          <a:bodyPr wrap="square" lIns="73152" tIns="54864" rIns="73152" bIns="54864" anchor="ctr">
            <a:spAutoFit/>
          </a:bodyPr>
          <a:lstStyle/>
          <a:p>
            <a:pPr algn="ctr">
              <a:lnSpc>
                <a:spcPts val="2145"/>
              </a:lnSpc>
              <a:spcBef>
                <a:spcPts val="0"/>
              </a:spcBef>
              <a:spcAft>
                <a:spcPts val="0"/>
              </a:spcAft>
            </a:pPr>
            <a:r>
              <a:rPr sz="1600" b="0" dirty="0">
                <a:solidFill>
                  <a:srgbClr val="FFFFFF"/>
                </a:solidFill>
              </a:rPr>
              <a:t>De las </a:t>
            </a:r>
            <a:r>
              <a:rPr sz="1600" b="0" dirty="0" err="1">
                <a:solidFill>
                  <a:srgbClr val="FFFFFF"/>
                </a:solidFill>
              </a:rPr>
              <a:t>empresas</a:t>
            </a:r>
            <a:r>
              <a:rPr sz="1600" b="0" dirty="0">
                <a:solidFill>
                  <a:srgbClr val="FFFFFF"/>
                </a:solidFill>
              </a:rPr>
              <a:t> </a:t>
            </a:r>
            <a:r>
              <a:rPr sz="1600" b="0" dirty="0" err="1">
                <a:solidFill>
                  <a:srgbClr val="FFFFFF"/>
                </a:solidFill>
              </a:rPr>
              <a:t>ya</a:t>
            </a:r>
            <a:r>
              <a:rPr sz="1600" b="0" dirty="0">
                <a:solidFill>
                  <a:srgbClr val="FFFFFF"/>
                </a:solidFill>
              </a:rPr>
              <a:t> </a:t>
            </a:r>
            <a:r>
              <a:rPr sz="1600" b="0" dirty="0" err="1">
                <a:solidFill>
                  <a:srgbClr val="FFFFFF"/>
                </a:solidFill>
              </a:rPr>
              <a:t>utilizan</a:t>
            </a:r>
            <a:r>
              <a:rPr sz="1600" b="0" dirty="0">
                <a:solidFill>
                  <a:srgbClr val="FFFFFF"/>
                </a:solidFill>
              </a:rPr>
              <a:t> la </a:t>
            </a:r>
            <a:r>
              <a:rPr sz="1600" b="0" dirty="0" err="1">
                <a:solidFill>
                  <a:srgbClr val="FFFFFF"/>
                </a:solidFill>
              </a:rPr>
              <a:t>nube</a:t>
            </a:r>
            <a:r>
              <a:rPr sz="1600" b="0" dirty="0">
                <a:solidFill>
                  <a:srgbClr val="FFFFFF"/>
                </a:solidFill>
              </a:rPr>
              <a:t> para </a:t>
            </a:r>
            <a:r>
              <a:rPr sz="1600" b="0" dirty="0" err="1">
                <a:solidFill>
                  <a:srgbClr val="FFFFFF"/>
                </a:solidFill>
              </a:rPr>
              <a:t>impulsar</a:t>
            </a:r>
            <a:r>
              <a:rPr sz="1600" b="0" dirty="0">
                <a:solidFill>
                  <a:srgbClr val="FFFFFF"/>
                </a:solidFill>
              </a:rPr>
              <a:t> </a:t>
            </a:r>
            <a:r>
              <a:rPr sz="1600" b="0" dirty="0" err="1">
                <a:solidFill>
                  <a:srgbClr val="FFFFFF"/>
                </a:solidFill>
              </a:rPr>
              <a:t>su</a:t>
            </a:r>
            <a:r>
              <a:rPr sz="1600" b="0" dirty="0">
                <a:solidFill>
                  <a:srgbClr val="FFFFFF"/>
                </a:solidFill>
              </a:rPr>
              <a:t> </a:t>
            </a:r>
            <a:r>
              <a:rPr sz="1600" b="0" dirty="0" err="1">
                <a:solidFill>
                  <a:srgbClr val="FFFFFF"/>
                </a:solidFill>
              </a:rPr>
              <a:t>transformación</a:t>
            </a:r>
            <a:r>
              <a:rPr sz="1600" b="0" dirty="0">
                <a:solidFill>
                  <a:srgbClr val="FFFFFF"/>
                </a:solidFill>
              </a:rPr>
              <a:t> digital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A3B5D"/>
        </a:solidFill>
        <a:effectLst/>
      </p:bgPr>
    </p:bg>
    <p:spTree>
      <p:nvGrpSpPr>
        <p:cNvPr id="1" name=""/>
        <p:cNvGrpSpPr/>
        <p:nvPr/>
      </p:nvGrpSpPr>
      <p:grpSpPr>
        <a:xfrm>
          <a:off x="0" y="0"/>
          <a:ext cx="0" cy="0"/>
          <a:chOff x="0" y="0"/>
          <a:chExt cx="0" cy="0"/>
        </a:xfrm>
      </p:grpSpPr>
      <p:sp>
        <p:nvSpPr>
          <p:cNvPr id="2" name="TextBox 1"/>
          <p:cNvSpPr txBox="1"/>
          <p:nvPr/>
        </p:nvSpPr>
        <p:spPr>
          <a:xfrm>
            <a:off x="666733" y="380999"/>
            <a:ext cx="6295867" cy="476249"/>
          </a:xfrm>
          <a:prstGeom prst="rect">
            <a:avLst/>
          </a:prstGeom>
          <a:noFill/>
        </p:spPr>
        <p:txBody>
          <a:bodyPr wrap="none" lIns="73152" tIns="54864" rIns="73152" bIns="54864" anchor="ctr">
            <a:spAutoFit/>
          </a:bodyPr>
          <a:lstStyle/>
          <a:p>
            <a:pPr algn="l">
              <a:spcBef>
                <a:spcPts val="0"/>
              </a:spcBef>
              <a:spcAft>
                <a:spcPts val="650"/>
              </a:spcAft>
            </a:pPr>
            <a:r>
              <a:rPr sz="2392" b="1">
                <a:solidFill>
                  <a:srgbClr val="FFFFFF"/>
                </a:solidFill>
              </a:rPr>
              <a:t>Conclusión: Las 5 Ideas para Recordar</a:t>
            </a:r>
          </a:p>
        </p:txBody>
      </p:sp>
      <p:sp>
        <p:nvSpPr>
          <p:cNvPr id="3" name="Rounded Rectangle 2"/>
          <p:cNvSpPr/>
          <p:nvPr/>
        </p:nvSpPr>
        <p:spPr>
          <a:xfrm>
            <a:off x="666733" y="1143000"/>
            <a:ext cx="5333866" cy="1457325"/>
          </a:xfrm>
          <a:prstGeom prst="roundRect">
            <a:avLst>
              <a:gd name="adj" fmla="val 13071"/>
            </a:avLst>
          </a:prstGeom>
          <a:solidFill>
            <a:srgbClr val="FFFFFF">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600"/>
          </a:p>
        </p:txBody>
      </p:sp>
      <p:sp>
        <p:nvSpPr>
          <p:cNvPr id="4" name="TextBox 3"/>
          <p:cNvSpPr txBox="1"/>
          <p:nvPr/>
        </p:nvSpPr>
        <p:spPr>
          <a:xfrm>
            <a:off x="857228" y="1307930"/>
            <a:ext cx="330475" cy="508344"/>
          </a:xfrm>
          <a:prstGeom prst="rect">
            <a:avLst/>
          </a:prstGeom>
          <a:noFill/>
        </p:spPr>
        <p:txBody>
          <a:bodyPr wrap="none" lIns="73152" tIns="54864" rIns="73152" bIns="54864" anchor="ctr">
            <a:spAutoFit/>
          </a:bodyPr>
          <a:lstStyle/>
          <a:p>
            <a:pPr algn="l">
              <a:lnSpc>
                <a:spcPts val="3120"/>
              </a:lnSpc>
              <a:spcBef>
                <a:spcPts val="0"/>
              </a:spcBef>
              <a:spcAft>
                <a:spcPts val="0"/>
              </a:spcAft>
            </a:pPr>
            <a:r>
              <a:rPr sz="2800" b="1" dirty="0">
                <a:solidFill>
                  <a:srgbClr val="64B5F6"/>
                </a:solidFill>
              </a:rPr>
              <a:t>1</a:t>
            </a:r>
          </a:p>
        </p:txBody>
      </p:sp>
      <p:sp>
        <p:nvSpPr>
          <p:cNvPr id="5" name="TextBox 4"/>
          <p:cNvSpPr txBox="1"/>
          <p:nvPr/>
        </p:nvSpPr>
        <p:spPr>
          <a:xfrm>
            <a:off x="1285842" y="1288339"/>
            <a:ext cx="2003497" cy="357021"/>
          </a:xfrm>
          <a:prstGeom prst="rect">
            <a:avLst/>
          </a:prstGeom>
          <a:noFill/>
        </p:spPr>
        <p:txBody>
          <a:bodyPr wrap="none" lIns="73152" tIns="54864" rIns="73152" bIns="54864" anchor="ctr">
            <a:spAutoFit/>
          </a:bodyPr>
          <a:lstStyle/>
          <a:p>
            <a:pPr algn="l">
              <a:spcBef>
                <a:spcPts val="0"/>
              </a:spcBef>
              <a:spcAft>
                <a:spcPts val="520"/>
              </a:spcAft>
            </a:pPr>
            <a:r>
              <a:rPr sz="1600" b="1">
                <a:solidFill>
                  <a:srgbClr val="90CAF9"/>
                </a:solidFill>
              </a:rPr>
              <a:t>Cambio de Paradigma</a:t>
            </a:r>
          </a:p>
        </p:txBody>
      </p:sp>
      <p:sp>
        <p:nvSpPr>
          <p:cNvPr id="6" name="TextBox 5"/>
          <p:cNvSpPr txBox="1"/>
          <p:nvPr/>
        </p:nvSpPr>
        <p:spPr>
          <a:xfrm>
            <a:off x="1285842" y="1676400"/>
            <a:ext cx="4524261" cy="723900"/>
          </a:xfrm>
          <a:prstGeom prst="rect">
            <a:avLst/>
          </a:prstGeom>
          <a:noFill/>
        </p:spPr>
        <p:txBody>
          <a:bodyPr wrap="square" lIns="73152" tIns="54864" rIns="73152" bIns="54864" anchor="ctr">
            <a:spAutoFit/>
          </a:bodyPr>
          <a:lstStyle/>
          <a:p>
            <a:pPr algn="l">
              <a:lnSpc>
                <a:spcPts val="1625"/>
              </a:lnSpc>
              <a:spcBef>
                <a:spcPts val="0"/>
              </a:spcBef>
              <a:spcAft>
                <a:spcPts val="0"/>
              </a:spcAft>
            </a:pPr>
            <a:r>
              <a:rPr sz="1600" b="0">
                <a:solidFill>
                  <a:srgbClr val="E0E0FF"/>
                </a:solidFill>
              </a:rPr>
              <a:t> La nube ha transformado la gestión de infraestructura, permitiendo acceso a </a:t>
            </a:r>
            <a:r>
              <a:rPr sz="1600" b="1">
                <a:solidFill>
                  <a:srgbClr val="64B5F6"/>
                </a:solidFill>
              </a:rPr>
              <a:t>soluciones escalables</a:t>
            </a:r>
            <a:r>
              <a:rPr sz="1600" b="0">
                <a:solidFill>
                  <a:srgbClr val="E0E0FF"/>
                </a:solidFill>
              </a:rPr>
              <a:t> sin grandes inversiones iniciales </a:t>
            </a:r>
          </a:p>
        </p:txBody>
      </p:sp>
      <p:sp>
        <p:nvSpPr>
          <p:cNvPr id="7" name="Rounded Rectangle 6"/>
          <p:cNvSpPr/>
          <p:nvPr/>
        </p:nvSpPr>
        <p:spPr>
          <a:xfrm>
            <a:off x="6191095" y="1143000"/>
            <a:ext cx="5333866" cy="1457325"/>
          </a:xfrm>
          <a:prstGeom prst="roundRect">
            <a:avLst>
              <a:gd name="adj" fmla="val 13071"/>
            </a:avLst>
          </a:prstGeom>
          <a:solidFill>
            <a:srgbClr val="FFFFFF">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600"/>
          </a:p>
        </p:txBody>
      </p:sp>
      <p:sp>
        <p:nvSpPr>
          <p:cNvPr id="8" name="TextBox 7"/>
          <p:cNvSpPr txBox="1"/>
          <p:nvPr/>
        </p:nvSpPr>
        <p:spPr>
          <a:xfrm>
            <a:off x="6381590" y="1307930"/>
            <a:ext cx="330475" cy="508344"/>
          </a:xfrm>
          <a:prstGeom prst="rect">
            <a:avLst/>
          </a:prstGeom>
          <a:noFill/>
        </p:spPr>
        <p:txBody>
          <a:bodyPr wrap="none" lIns="73152" tIns="54864" rIns="73152" bIns="54864" anchor="ctr">
            <a:spAutoFit/>
          </a:bodyPr>
          <a:lstStyle/>
          <a:p>
            <a:pPr algn="l">
              <a:lnSpc>
                <a:spcPts val="3120"/>
              </a:lnSpc>
              <a:spcBef>
                <a:spcPts val="0"/>
              </a:spcBef>
              <a:spcAft>
                <a:spcPts val="0"/>
              </a:spcAft>
            </a:pPr>
            <a:r>
              <a:rPr sz="2800" b="1" dirty="0">
                <a:solidFill>
                  <a:srgbClr val="64B5F6"/>
                </a:solidFill>
              </a:rPr>
              <a:t>2</a:t>
            </a:r>
          </a:p>
        </p:txBody>
      </p:sp>
      <p:sp>
        <p:nvSpPr>
          <p:cNvPr id="9" name="TextBox 8"/>
          <p:cNvSpPr txBox="1"/>
          <p:nvPr/>
        </p:nvSpPr>
        <p:spPr>
          <a:xfrm>
            <a:off x="6810204" y="1288339"/>
            <a:ext cx="2267287" cy="357021"/>
          </a:xfrm>
          <a:prstGeom prst="rect">
            <a:avLst/>
          </a:prstGeom>
          <a:noFill/>
        </p:spPr>
        <p:txBody>
          <a:bodyPr wrap="none" lIns="73152" tIns="54864" rIns="73152" bIns="54864" anchor="ctr">
            <a:spAutoFit/>
          </a:bodyPr>
          <a:lstStyle/>
          <a:p>
            <a:pPr algn="l">
              <a:spcBef>
                <a:spcPts val="0"/>
              </a:spcBef>
              <a:spcAft>
                <a:spcPts val="520"/>
              </a:spcAft>
            </a:pPr>
            <a:r>
              <a:rPr sz="1600" b="1">
                <a:solidFill>
                  <a:srgbClr val="90CAF9"/>
                </a:solidFill>
              </a:rPr>
              <a:t>Diversidad de Soluciones</a:t>
            </a:r>
          </a:p>
        </p:txBody>
      </p:sp>
      <p:sp>
        <p:nvSpPr>
          <p:cNvPr id="10" name="TextBox 9"/>
          <p:cNvSpPr txBox="1"/>
          <p:nvPr/>
        </p:nvSpPr>
        <p:spPr>
          <a:xfrm>
            <a:off x="6810204" y="1652530"/>
            <a:ext cx="4524261" cy="523990"/>
          </a:xfrm>
          <a:prstGeom prst="rect">
            <a:avLst/>
          </a:prstGeom>
          <a:noFill/>
        </p:spPr>
        <p:txBody>
          <a:bodyPr wrap="square" lIns="73152" tIns="54864" rIns="73152" bIns="54864" anchor="ctr">
            <a:spAutoFit/>
          </a:bodyPr>
          <a:lstStyle/>
          <a:p>
            <a:pPr algn="l">
              <a:lnSpc>
                <a:spcPts val="1625"/>
              </a:lnSpc>
              <a:spcBef>
                <a:spcPts val="0"/>
              </a:spcBef>
              <a:spcAft>
                <a:spcPts val="0"/>
              </a:spcAft>
            </a:pPr>
            <a:r>
              <a:rPr sz="1600" b="0">
                <a:solidFill>
                  <a:srgbClr val="E0E0FF"/>
                </a:solidFill>
              </a:rPr>
              <a:t> Existen diferentes modelos de </a:t>
            </a:r>
            <a:r>
              <a:rPr sz="1600" b="1">
                <a:solidFill>
                  <a:srgbClr val="64B5F6"/>
                </a:solidFill>
              </a:rPr>
              <a:t>despliegue</a:t>
            </a:r>
            <a:r>
              <a:rPr sz="1600" b="0">
                <a:solidFill>
                  <a:srgbClr val="E0E0FF"/>
                </a:solidFill>
              </a:rPr>
              <a:t> (pública, privada, híbrida) y de </a:t>
            </a:r>
            <a:r>
              <a:rPr sz="1600" b="1">
                <a:solidFill>
                  <a:srgbClr val="64B5F6"/>
                </a:solidFill>
              </a:rPr>
              <a:t>servicio</a:t>
            </a:r>
            <a:r>
              <a:rPr sz="1600" b="0">
                <a:solidFill>
                  <a:srgbClr val="E0E0FF"/>
                </a:solidFill>
              </a:rPr>
              <a:t> (IaaS, PaaS, SaaS) </a:t>
            </a:r>
          </a:p>
        </p:txBody>
      </p:sp>
      <p:sp>
        <p:nvSpPr>
          <p:cNvPr id="11" name="Rounded Rectangle 10"/>
          <p:cNvSpPr/>
          <p:nvPr/>
        </p:nvSpPr>
        <p:spPr>
          <a:xfrm>
            <a:off x="666733" y="2790824"/>
            <a:ext cx="5333866" cy="1457325"/>
          </a:xfrm>
          <a:prstGeom prst="roundRect">
            <a:avLst>
              <a:gd name="adj" fmla="val 13071"/>
            </a:avLst>
          </a:prstGeom>
          <a:solidFill>
            <a:srgbClr val="FFFFFF">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600"/>
          </a:p>
        </p:txBody>
      </p:sp>
      <p:sp>
        <p:nvSpPr>
          <p:cNvPr id="12" name="TextBox 11"/>
          <p:cNvSpPr txBox="1"/>
          <p:nvPr/>
        </p:nvSpPr>
        <p:spPr>
          <a:xfrm>
            <a:off x="857228" y="2955755"/>
            <a:ext cx="330475" cy="508344"/>
          </a:xfrm>
          <a:prstGeom prst="rect">
            <a:avLst/>
          </a:prstGeom>
          <a:noFill/>
        </p:spPr>
        <p:txBody>
          <a:bodyPr wrap="none" lIns="73152" tIns="54864" rIns="73152" bIns="54864" anchor="ctr">
            <a:spAutoFit/>
          </a:bodyPr>
          <a:lstStyle/>
          <a:p>
            <a:pPr algn="l">
              <a:lnSpc>
                <a:spcPts val="3120"/>
              </a:lnSpc>
              <a:spcBef>
                <a:spcPts val="0"/>
              </a:spcBef>
              <a:spcAft>
                <a:spcPts val="0"/>
              </a:spcAft>
            </a:pPr>
            <a:r>
              <a:rPr sz="2800" b="1" dirty="0">
                <a:solidFill>
                  <a:srgbClr val="64B5F6"/>
                </a:solidFill>
              </a:rPr>
              <a:t>3</a:t>
            </a:r>
          </a:p>
        </p:txBody>
      </p:sp>
      <p:sp>
        <p:nvSpPr>
          <p:cNvPr id="13" name="TextBox 12"/>
          <p:cNvSpPr txBox="1"/>
          <p:nvPr/>
        </p:nvSpPr>
        <p:spPr>
          <a:xfrm>
            <a:off x="1285842" y="2936164"/>
            <a:ext cx="2681247" cy="357021"/>
          </a:xfrm>
          <a:prstGeom prst="rect">
            <a:avLst/>
          </a:prstGeom>
          <a:noFill/>
        </p:spPr>
        <p:txBody>
          <a:bodyPr wrap="none" lIns="73152" tIns="54864" rIns="73152" bIns="54864" anchor="ctr">
            <a:spAutoFit/>
          </a:bodyPr>
          <a:lstStyle/>
          <a:p>
            <a:pPr algn="l">
              <a:spcBef>
                <a:spcPts val="0"/>
              </a:spcBef>
              <a:spcAft>
                <a:spcPts val="520"/>
              </a:spcAft>
            </a:pPr>
            <a:r>
              <a:rPr sz="1600" b="1">
                <a:solidFill>
                  <a:srgbClr val="90CAF9"/>
                </a:solidFill>
              </a:rPr>
              <a:t>Tecnologías Complementarias</a:t>
            </a:r>
          </a:p>
        </p:txBody>
      </p:sp>
      <p:sp>
        <p:nvSpPr>
          <p:cNvPr id="14" name="TextBox 13"/>
          <p:cNvSpPr txBox="1"/>
          <p:nvPr/>
        </p:nvSpPr>
        <p:spPr>
          <a:xfrm>
            <a:off x="1285842" y="3324225"/>
            <a:ext cx="4524261" cy="723900"/>
          </a:xfrm>
          <a:prstGeom prst="rect">
            <a:avLst/>
          </a:prstGeom>
          <a:noFill/>
        </p:spPr>
        <p:txBody>
          <a:bodyPr wrap="square" lIns="73152" tIns="54864" rIns="73152" bIns="54864" anchor="ctr">
            <a:spAutoFit/>
          </a:bodyPr>
          <a:lstStyle/>
          <a:p>
            <a:pPr algn="l">
              <a:lnSpc>
                <a:spcPts val="1625"/>
              </a:lnSpc>
              <a:spcBef>
                <a:spcPts val="0"/>
              </a:spcBef>
              <a:spcAft>
                <a:spcPts val="0"/>
              </a:spcAft>
            </a:pPr>
            <a:r>
              <a:rPr sz="1600" b="0">
                <a:solidFill>
                  <a:srgbClr val="E0E0FF"/>
                </a:solidFill>
              </a:rPr>
              <a:t> </a:t>
            </a:r>
            <a:r>
              <a:rPr sz="1600" b="1">
                <a:solidFill>
                  <a:srgbClr val="64B5F6"/>
                </a:solidFill>
              </a:rPr>
              <a:t>Edge, Fog y Mist Computing</a:t>
            </a:r>
            <a:r>
              <a:rPr sz="1600" b="0">
                <a:solidFill>
                  <a:srgbClr val="E0E0FF"/>
                </a:solidFill>
              </a:rPr>
              <a:t> han surgido para procesar datos más cerca de su origen, reduciendo latencia en aplicaciones críticas </a:t>
            </a:r>
          </a:p>
        </p:txBody>
      </p:sp>
      <p:sp>
        <p:nvSpPr>
          <p:cNvPr id="15" name="Rounded Rectangle 14"/>
          <p:cNvSpPr/>
          <p:nvPr/>
        </p:nvSpPr>
        <p:spPr>
          <a:xfrm>
            <a:off x="6191095" y="2790824"/>
            <a:ext cx="5333866" cy="1457325"/>
          </a:xfrm>
          <a:prstGeom prst="roundRect">
            <a:avLst>
              <a:gd name="adj" fmla="val 13071"/>
            </a:avLst>
          </a:prstGeom>
          <a:solidFill>
            <a:srgbClr val="FFFFFF">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600"/>
          </a:p>
        </p:txBody>
      </p:sp>
      <p:sp>
        <p:nvSpPr>
          <p:cNvPr id="16" name="TextBox 15"/>
          <p:cNvSpPr txBox="1"/>
          <p:nvPr/>
        </p:nvSpPr>
        <p:spPr>
          <a:xfrm>
            <a:off x="6381590" y="2955755"/>
            <a:ext cx="330475" cy="508344"/>
          </a:xfrm>
          <a:prstGeom prst="rect">
            <a:avLst/>
          </a:prstGeom>
          <a:noFill/>
        </p:spPr>
        <p:txBody>
          <a:bodyPr wrap="none" lIns="73152" tIns="54864" rIns="73152" bIns="54864" anchor="ctr">
            <a:spAutoFit/>
          </a:bodyPr>
          <a:lstStyle/>
          <a:p>
            <a:pPr algn="l">
              <a:lnSpc>
                <a:spcPts val="3120"/>
              </a:lnSpc>
              <a:spcBef>
                <a:spcPts val="0"/>
              </a:spcBef>
              <a:spcAft>
                <a:spcPts val="0"/>
              </a:spcAft>
            </a:pPr>
            <a:r>
              <a:rPr sz="2800" b="1" dirty="0">
                <a:solidFill>
                  <a:srgbClr val="64B5F6"/>
                </a:solidFill>
              </a:rPr>
              <a:t>4</a:t>
            </a:r>
          </a:p>
        </p:txBody>
      </p:sp>
      <p:sp>
        <p:nvSpPr>
          <p:cNvPr id="17" name="TextBox 16"/>
          <p:cNvSpPr txBox="1"/>
          <p:nvPr/>
        </p:nvSpPr>
        <p:spPr>
          <a:xfrm>
            <a:off x="6810204" y="2936164"/>
            <a:ext cx="2192075" cy="357021"/>
          </a:xfrm>
          <a:prstGeom prst="rect">
            <a:avLst/>
          </a:prstGeom>
          <a:noFill/>
        </p:spPr>
        <p:txBody>
          <a:bodyPr wrap="none" lIns="73152" tIns="54864" rIns="73152" bIns="54864" anchor="ctr">
            <a:spAutoFit/>
          </a:bodyPr>
          <a:lstStyle/>
          <a:p>
            <a:pPr algn="l">
              <a:spcBef>
                <a:spcPts val="0"/>
              </a:spcBef>
              <a:spcAft>
                <a:spcPts val="520"/>
              </a:spcAft>
            </a:pPr>
            <a:r>
              <a:rPr sz="1600" b="1">
                <a:solidFill>
                  <a:srgbClr val="90CAF9"/>
                </a:solidFill>
              </a:rPr>
              <a:t>Impacto Financiero Real</a:t>
            </a:r>
          </a:p>
        </p:txBody>
      </p:sp>
      <p:sp>
        <p:nvSpPr>
          <p:cNvPr id="18" name="TextBox 17"/>
          <p:cNvSpPr txBox="1"/>
          <p:nvPr/>
        </p:nvSpPr>
        <p:spPr>
          <a:xfrm>
            <a:off x="6810204" y="3197763"/>
            <a:ext cx="4524261" cy="729174"/>
          </a:xfrm>
          <a:prstGeom prst="rect">
            <a:avLst/>
          </a:prstGeom>
          <a:noFill/>
        </p:spPr>
        <p:txBody>
          <a:bodyPr wrap="square" lIns="73152" tIns="54864" rIns="73152" bIns="54864" anchor="ctr">
            <a:spAutoFit/>
          </a:bodyPr>
          <a:lstStyle/>
          <a:p>
            <a:pPr algn="l">
              <a:lnSpc>
                <a:spcPts val="1625"/>
              </a:lnSpc>
              <a:spcBef>
                <a:spcPts val="0"/>
              </a:spcBef>
              <a:spcAft>
                <a:spcPts val="0"/>
              </a:spcAft>
            </a:pPr>
            <a:r>
              <a:rPr sz="1600" b="0">
                <a:solidFill>
                  <a:srgbClr val="E0E0FF"/>
                </a:solidFill>
              </a:rPr>
              <a:t> Modelo de </a:t>
            </a:r>
            <a:r>
              <a:rPr sz="1600" b="1">
                <a:solidFill>
                  <a:srgbClr val="64B5F6"/>
                </a:solidFill>
              </a:rPr>
              <a:t>pago por uso</a:t>
            </a:r>
            <a:r>
              <a:rPr sz="1600" b="0">
                <a:solidFill>
                  <a:srgbClr val="E0E0FF"/>
                </a:solidFill>
              </a:rPr>
              <a:t> que reduce costes significativamente y mejora la rentabilidad a largo plazo </a:t>
            </a:r>
          </a:p>
        </p:txBody>
      </p:sp>
      <p:sp>
        <p:nvSpPr>
          <p:cNvPr id="19" name="Rounded Rectangle 18"/>
          <p:cNvSpPr/>
          <p:nvPr/>
        </p:nvSpPr>
        <p:spPr>
          <a:xfrm>
            <a:off x="666733" y="4429125"/>
            <a:ext cx="10858228" cy="1219200"/>
          </a:xfrm>
          <a:prstGeom prst="roundRect">
            <a:avLst>
              <a:gd name="adj" fmla="val 15625"/>
            </a:avLst>
          </a:prstGeom>
          <a:solidFill>
            <a:srgbClr val="FFFFFF">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600"/>
          </a:p>
        </p:txBody>
      </p:sp>
      <p:sp>
        <p:nvSpPr>
          <p:cNvPr id="20" name="TextBox 19"/>
          <p:cNvSpPr txBox="1"/>
          <p:nvPr/>
        </p:nvSpPr>
        <p:spPr>
          <a:xfrm>
            <a:off x="857228" y="4594055"/>
            <a:ext cx="330475" cy="508344"/>
          </a:xfrm>
          <a:prstGeom prst="rect">
            <a:avLst/>
          </a:prstGeom>
          <a:noFill/>
        </p:spPr>
        <p:txBody>
          <a:bodyPr wrap="none" lIns="73152" tIns="54864" rIns="73152" bIns="54864" anchor="ctr">
            <a:spAutoFit/>
          </a:bodyPr>
          <a:lstStyle/>
          <a:p>
            <a:pPr algn="l">
              <a:lnSpc>
                <a:spcPts val="3120"/>
              </a:lnSpc>
              <a:spcBef>
                <a:spcPts val="0"/>
              </a:spcBef>
              <a:spcAft>
                <a:spcPts val="0"/>
              </a:spcAft>
            </a:pPr>
            <a:r>
              <a:rPr sz="2800" b="1" dirty="0">
                <a:solidFill>
                  <a:srgbClr val="64B5F6"/>
                </a:solidFill>
              </a:rPr>
              <a:t>5</a:t>
            </a:r>
          </a:p>
        </p:txBody>
      </p:sp>
      <p:sp>
        <p:nvSpPr>
          <p:cNvPr id="21" name="TextBox 20"/>
          <p:cNvSpPr txBox="1"/>
          <p:nvPr/>
        </p:nvSpPr>
        <p:spPr>
          <a:xfrm>
            <a:off x="1285842" y="4574464"/>
            <a:ext cx="2427203" cy="357021"/>
          </a:xfrm>
          <a:prstGeom prst="rect">
            <a:avLst/>
          </a:prstGeom>
          <a:noFill/>
        </p:spPr>
        <p:txBody>
          <a:bodyPr wrap="none" lIns="73152" tIns="54864" rIns="73152" bIns="54864" anchor="ctr">
            <a:spAutoFit/>
          </a:bodyPr>
          <a:lstStyle/>
          <a:p>
            <a:pPr algn="l">
              <a:spcBef>
                <a:spcPts val="0"/>
              </a:spcBef>
              <a:spcAft>
                <a:spcPts val="520"/>
              </a:spcAft>
            </a:pPr>
            <a:r>
              <a:rPr sz="1600" b="1">
                <a:solidFill>
                  <a:srgbClr val="90CAF9"/>
                </a:solidFill>
              </a:rPr>
              <a:t>La Clave es la Combinación</a:t>
            </a:r>
          </a:p>
        </p:txBody>
      </p:sp>
      <p:sp>
        <p:nvSpPr>
          <p:cNvPr id="22" name="TextBox 21"/>
          <p:cNvSpPr txBox="1"/>
          <p:nvPr/>
        </p:nvSpPr>
        <p:spPr>
          <a:xfrm>
            <a:off x="1285842" y="4938655"/>
            <a:ext cx="10048623" cy="523990"/>
          </a:xfrm>
          <a:prstGeom prst="rect">
            <a:avLst/>
          </a:prstGeom>
          <a:noFill/>
        </p:spPr>
        <p:txBody>
          <a:bodyPr wrap="square" lIns="73152" tIns="54864" rIns="73152" bIns="54864" anchor="ctr">
            <a:spAutoFit/>
          </a:bodyPr>
          <a:lstStyle/>
          <a:p>
            <a:pPr algn="l">
              <a:lnSpc>
                <a:spcPts val="1625"/>
              </a:lnSpc>
              <a:spcBef>
                <a:spcPts val="0"/>
              </a:spcBef>
              <a:spcAft>
                <a:spcPts val="0"/>
              </a:spcAft>
            </a:pPr>
            <a:r>
              <a:rPr sz="1600" b="0" dirty="0">
                <a:solidFill>
                  <a:srgbClr val="E0E0FF"/>
                </a:solidFill>
              </a:rPr>
              <a:t> El </a:t>
            </a:r>
            <a:r>
              <a:rPr sz="1600" b="0" dirty="0" err="1">
                <a:solidFill>
                  <a:srgbClr val="E0E0FF"/>
                </a:solidFill>
              </a:rPr>
              <a:t>futuro</a:t>
            </a:r>
            <a:r>
              <a:rPr sz="1600" b="0" dirty="0">
                <a:solidFill>
                  <a:srgbClr val="E0E0FF"/>
                </a:solidFill>
              </a:rPr>
              <a:t> no se </a:t>
            </a:r>
            <a:r>
              <a:rPr sz="1600" b="0" dirty="0" err="1">
                <a:solidFill>
                  <a:srgbClr val="E0E0FF"/>
                </a:solidFill>
              </a:rPr>
              <a:t>trata</a:t>
            </a:r>
            <a:r>
              <a:rPr sz="1600" b="0" dirty="0">
                <a:solidFill>
                  <a:srgbClr val="E0E0FF"/>
                </a:solidFill>
              </a:rPr>
              <a:t> de </a:t>
            </a:r>
            <a:r>
              <a:rPr sz="1600" b="0" dirty="0" err="1">
                <a:solidFill>
                  <a:srgbClr val="E0E0FF"/>
                </a:solidFill>
              </a:rPr>
              <a:t>elegir</a:t>
            </a:r>
            <a:r>
              <a:rPr sz="1600" b="0" dirty="0">
                <a:solidFill>
                  <a:srgbClr val="E0E0FF"/>
                </a:solidFill>
              </a:rPr>
              <a:t> entre </a:t>
            </a:r>
            <a:r>
              <a:rPr sz="1600" b="0" dirty="0" err="1">
                <a:solidFill>
                  <a:srgbClr val="E0E0FF"/>
                </a:solidFill>
              </a:rPr>
              <a:t>nube</a:t>
            </a:r>
            <a:r>
              <a:rPr sz="1600" b="0" dirty="0">
                <a:solidFill>
                  <a:srgbClr val="E0E0FF"/>
                </a:solidFill>
              </a:rPr>
              <a:t> y Edge, </a:t>
            </a:r>
            <a:r>
              <a:rPr sz="1600" b="0" dirty="0" err="1">
                <a:solidFill>
                  <a:srgbClr val="E0E0FF"/>
                </a:solidFill>
              </a:rPr>
              <a:t>sino</a:t>
            </a:r>
            <a:r>
              <a:rPr sz="1600" b="0" dirty="0">
                <a:solidFill>
                  <a:srgbClr val="E0E0FF"/>
                </a:solidFill>
              </a:rPr>
              <a:t> de </a:t>
            </a:r>
            <a:r>
              <a:rPr sz="1600" b="1" dirty="0" err="1">
                <a:solidFill>
                  <a:srgbClr val="64B5F6"/>
                </a:solidFill>
              </a:rPr>
              <a:t>combinar</a:t>
            </a:r>
            <a:r>
              <a:rPr sz="1600" b="1" dirty="0">
                <a:solidFill>
                  <a:srgbClr val="64B5F6"/>
                </a:solidFill>
              </a:rPr>
              <a:t> </a:t>
            </a:r>
            <a:r>
              <a:rPr sz="1600" b="1" dirty="0" err="1">
                <a:solidFill>
                  <a:srgbClr val="64B5F6"/>
                </a:solidFill>
              </a:rPr>
              <a:t>estrategias</a:t>
            </a:r>
            <a:r>
              <a:rPr sz="1600" b="0" dirty="0">
                <a:solidFill>
                  <a:srgbClr val="E0E0FF"/>
                </a:solidFill>
              </a:rPr>
              <a:t> para </a:t>
            </a:r>
            <a:r>
              <a:rPr sz="1600" b="0" dirty="0" err="1">
                <a:solidFill>
                  <a:srgbClr val="E0E0FF"/>
                </a:solidFill>
              </a:rPr>
              <a:t>equilibrar</a:t>
            </a:r>
            <a:r>
              <a:rPr sz="1600" b="0" dirty="0">
                <a:solidFill>
                  <a:srgbClr val="E0E0FF"/>
                </a:solidFill>
              </a:rPr>
              <a:t> </a:t>
            </a:r>
            <a:r>
              <a:rPr sz="1600" b="0" dirty="0" err="1">
                <a:solidFill>
                  <a:srgbClr val="E0E0FF"/>
                </a:solidFill>
              </a:rPr>
              <a:t>procesamiento</a:t>
            </a:r>
            <a:r>
              <a:rPr sz="1600" b="0" dirty="0">
                <a:solidFill>
                  <a:srgbClr val="E0E0FF"/>
                </a:solidFill>
              </a:rPr>
              <a:t> </a:t>
            </a:r>
            <a:r>
              <a:rPr sz="1600" b="0" dirty="0" err="1">
                <a:solidFill>
                  <a:srgbClr val="E0E0FF"/>
                </a:solidFill>
              </a:rPr>
              <a:t>masivo</a:t>
            </a:r>
            <a:r>
              <a:rPr sz="1600" b="0" dirty="0">
                <a:solidFill>
                  <a:srgbClr val="E0E0FF"/>
                </a:solidFill>
              </a:rPr>
              <a:t> con </a:t>
            </a:r>
            <a:r>
              <a:rPr sz="1600" b="0" dirty="0" err="1">
                <a:solidFill>
                  <a:srgbClr val="E0E0FF"/>
                </a:solidFill>
              </a:rPr>
              <a:t>velocidad</a:t>
            </a:r>
            <a:r>
              <a:rPr sz="1600" b="0" dirty="0">
                <a:solidFill>
                  <a:srgbClr val="E0E0FF"/>
                </a:solidFill>
              </a:rPr>
              <a:t> y </a:t>
            </a:r>
            <a:r>
              <a:rPr sz="1600" b="0" dirty="0" err="1">
                <a:solidFill>
                  <a:srgbClr val="E0E0FF"/>
                </a:solidFill>
              </a:rPr>
              <a:t>seguridad</a:t>
            </a:r>
            <a:r>
              <a:rPr sz="1600" b="0" dirty="0">
                <a:solidFill>
                  <a:srgbClr val="E0E0FF"/>
                </a:solidFill>
              </a:rPr>
              <a:t> </a:t>
            </a:r>
            <a:r>
              <a:rPr lang="en-US" sz="1600" b="0" dirty="0" err="1">
                <a:solidFill>
                  <a:srgbClr val="E0E0FF"/>
                </a:solidFill>
              </a:rPr>
              <a:t>según</a:t>
            </a:r>
            <a:r>
              <a:rPr lang="en-US" sz="1600" b="0" dirty="0">
                <a:solidFill>
                  <a:srgbClr val="E0E0FF"/>
                </a:solidFill>
              </a:rPr>
              <a:t> </a:t>
            </a:r>
            <a:r>
              <a:rPr lang="en-US" sz="1600" b="0" dirty="0" err="1">
                <a:solidFill>
                  <a:srgbClr val="E0E0FF"/>
                </a:solidFill>
              </a:rPr>
              <a:t>cada</a:t>
            </a:r>
            <a:r>
              <a:rPr lang="en-US" sz="1600" b="0" dirty="0">
                <a:solidFill>
                  <a:srgbClr val="E0E0FF"/>
                </a:solidFill>
              </a:rPr>
              <a:t> </a:t>
            </a:r>
            <a:r>
              <a:rPr lang="en-US" sz="1600" b="0" dirty="0" err="1">
                <a:solidFill>
                  <a:srgbClr val="E0E0FF"/>
                </a:solidFill>
              </a:rPr>
              <a:t>negocio</a:t>
            </a:r>
            <a:endParaRPr sz="1600" b="0" dirty="0">
              <a:solidFill>
                <a:srgbClr val="E0E0FF"/>
              </a:solidFill>
            </a:endParaRPr>
          </a:p>
        </p:txBody>
      </p:sp>
      <p:sp>
        <p:nvSpPr>
          <p:cNvPr id="23" name="Rounded Rectangle 22"/>
          <p:cNvSpPr/>
          <p:nvPr/>
        </p:nvSpPr>
        <p:spPr>
          <a:xfrm>
            <a:off x="666733" y="5838824"/>
            <a:ext cx="10858228" cy="638175"/>
          </a:xfrm>
          <a:prstGeom prst="roundRect">
            <a:avLst>
              <a:gd name="adj" fmla="val 29850"/>
            </a:avLst>
          </a:prstGeom>
          <a:solidFill>
            <a:srgbClr val="000000">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600"/>
          </a:p>
        </p:txBody>
      </p:sp>
      <p:sp>
        <p:nvSpPr>
          <p:cNvPr id="24" name="TextBox 23"/>
          <p:cNvSpPr txBox="1"/>
          <p:nvPr/>
        </p:nvSpPr>
        <p:spPr>
          <a:xfrm>
            <a:off x="1647257" y="5979402"/>
            <a:ext cx="8897180" cy="357021"/>
          </a:xfrm>
          <a:prstGeom prst="rect">
            <a:avLst/>
          </a:prstGeom>
          <a:noFill/>
        </p:spPr>
        <p:txBody>
          <a:bodyPr wrap="none" lIns="73152" tIns="54864" rIns="73152" bIns="54864" anchor="ctr">
            <a:spAutoFit/>
          </a:bodyPr>
          <a:lstStyle/>
          <a:p>
            <a:pPr algn="ctr">
              <a:spcBef>
                <a:spcPts val="0"/>
              </a:spcBef>
              <a:spcAft>
                <a:spcPts val="0"/>
              </a:spcAft>
            </a:pPr>
            <a:r>
              <a:rPr sz="1600" b="1">
                <a:solidFill>
                  <a:srgbClr val="FFFFFF"/>
                </a:solidFill>
              </a:rPr>
              <a:t> La nube ha evolucionado desde una idea simple hasta convertirse en el motor de la economía digital </a:t>
            </a:r>
            <a:r>
              <a:rPr sz="1600"/>
              <a:t>  </a:t>
            </a:r>
            <a:r>
              <a:rPr sz="1600" b="1">
                <a:solidFill>
                  <a:srgbClr val="FFFFFF"/>
                </a:solidFill>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3B5D"/>
        </a:solidFill>
        <a:effectLst/>
      </p:bgPr>
    </p:bg>
    <p:spTree>
      <p:nvGrpSpPr>
        <p:cNvPr id="1" name=""/>
        <p:cNvGrpSpPr/>
        <p:nvPr/>
      </p:nvGrpSpPr>
      <p:grpSpPr>
        <a:xfrm>
          <a:off x="0" y="0"/>
          <a:ext cx="0" cy="0"/>
          <a:chOff x="0" y="0"/>
          <a:chExt cx="0" cy="0"/>
        </a:xfrm>
      </p:grpSpPr>
      <p:sp>
        <p:nvSpPr>
          <p:cNvPr id="2" name="TextBox 1"/>
          <p:cNvSpPr txBox="1"/>
          <p:nvPr/>
        </p:nvSpPr>
        <p:spPr>
          <a:xfrm>
            <a:off x="666733" y="380999"/>
            <a:ext cx="7019749" cy="476249"/>
          </a:xfrm>
          <a:prstGeom prst="rect">
            <a:avLst/>
          </a:prstGeom>
          <a:noFill/>
        </p:spPr>
        <p:txBody>
          <a:bodyPr wrap="none" lIns="73152" tIns="54864" rIns="73152" bIns="54864" anchor="ctr">
            <a:spAutoFit/>
          </a:bodyPr>
          <a:lstStyle/>
          <a:p>
            <a:pPr algn="l">
              <a:spcBef>
                <a:spcPts val="0"/>
              </a:spcBef>
              <a:spcAft>
                <a:spcPts val="650"/>
              </a:spcAft>
            </a:pPr>
            <a:r>
              <a:rPr sz="2392" b="1">
                <a:solidFill>
                  <a:srgbClr val="FFFFFF"/>
                </a:solidFill>
              </a:rPr>
              <a:t>Introducción: ¿De dónde viene la "Nube"?</a:t>
            </a:r>
          </a:p>
        </p:txBody>
      </p:sp>
      <p:sp>
        <p:nvSpPr>
          <p:cNvPr id="6" name="TextBox 5"/>
          <p:cNvSpPr txBox="1"/>
          <p:nvPr/>
        </p:nvSpPr>
        <p:spPr>
          <a:xfrm>
            <a:off x="666733" y="1062127"/>
            <a:ext cx="5238619" cy="295274"/>
          </a:xfrm>
          <a:prstGeom prst="rect">
            <a:avLst/>
          </a:prstGeom>
          <a:noFill/>
        </p:spPr>
        <p:txBody>
          <a:bodyPr wrap="none" lIns="73152" tIns="54864" rIns="73152" bIns="54864" anchor="ctr">
            <a:spAutoFit/>
          </a:bodyPr>
          <a:lstStyle/>
          <a:p>
            <a:pPr algn="l">
              <a:spcBef>
                <a:spcPts val="0"/>
              </a:spcBef>
              <a:spcAft>
                <a:spcPts val="975"/>
              </a:spcAft>
            </a:pPr>
            <a:r>
              <a:rPr sz="1435" b="1" dirty="0">
                <a:solidFill>
                  <a:srgbClr val="90CAF9"/>
                </a:solidFill>
              </a:rPr>
              <a:t> </a:t>
            </a:r>
            <a:r>
              <a:rPr sz="1104" dirty="0"/>
              <a:t>  </a:t>
            </a:r>
            <a:r>
              <a:rPr sz="1435" b="1" dirty="0">
                <a:solidFill>
                  <a:srgbClr val="90CAF9"/>
                </a:solidFill>
              </a:rPr>
              <a:t> </a:t>
            </a:r>
            <a:r>
              <a:rPr sz="1435" b="1" dirty="0" err="1">
                <a:solidFill>
                  <a:srgbClr val="90CAF9"/>
                </a:solidFill>
              </a:rPr>
              <a:t>Concepto</a:t>
            </a:r>
            <a:r>
              <a:rPr sz="1435" b="1" dirty="0">
                <a:solidFill>
                  <a:srgbClr val="90CAF9"/>
                </a:solidFill>
              </a:rPr>
              <a:t> Actual </a:t>
            </a:r>
          </a:p>
        </p:txBody>
      </p:sp>
      <p:pic>
        <p:nvPicPr>
          <p:cNvPr id="7" name="Picture 6" descr="image.png"/>
          <p:cNvPicPr>
            <a:picLocks noChangeAspect="1"/>
          </p:cNvPicPr>
          <p:nvPr/>
        </p:nvPicPr>
        <p:blipFill>
          <a:blip r:embed="rId2">
            <a:alphaModFix/>
          </a:blip>
          <a:stretch>
            <a:fillRect/>
          </a:stretch>
        </p:blipFill>
        <p:spPr>
          <a:xfrm>
            <a:off x="666733" y="1131659"/>
            <a:ext cx="228594" cy="165734"/>
          </a:xfrm>
          <a:prstGeom prst="rect">
            <a:avLst/>
          </a:prstGeom>
        </p:spPr>
      </p:pic>
      <p:sp>
        <p:nvSpPr>
          <p:cNvPr id="8" name="TextBox 7"/>
          <p:cNvSpPr txBox="1"/>
          <p:nvPr/>
        </p:nvSpPr>
        <p:spPr>
          <a:xfrm>
            <a:off x="2466778" y="1010318"/>
            <a:ext cx="8736060" cy="350545"/>
          </a:xfrm>
          <a:prstGeom prst="rect">
            <a:avLst/>
          </a:prstGeom>
          <a:noFill/>
        </p:spPr>
        <p:txBody>
          <a:bodyPr wrap="square" lIns="73152" tIns="54864" rIns="73152" bIns="54864" anchor="ctr">
            <a:spAutoFit/>
          </a:bodyPr>
          <a:lstStyle/>
          <a:p>
            <a:pPr algn="l">
              <a:lnSpc>
                <a:spcPts val="1950"/>
              </a:lnSpc>
              <a:spcBef>
                <a:spcPts val="0"/>
              </a:spcBef>
              <a:spcAft>
                <a:spcPts val="0"/>
              </a:spcAft>
            </a:pPr>
            <a:r>
              <a:rPr sz="1400" b="0" dirty="0" err="1">
                <a:solidFill>
                  <a:srgbClr val="E0E0FF"/>
                </a:solidFill>
              </a:rPr>
              <a:t>Servicios</a:t>
            </a:r>
            <a:r>
              <a:rPr sz="1400" b="0" dirty="0">
                <a:solidFill>
                  <a:srgbClr val="E0E0FF"/>
                </a:solidFill>
              </a:rPr>
              <a:t> de hardware y software a </a:t>
            </a:r>
            <a:r>
              <a:rPr sz="1400" b="0" dirty="0" err="1">
                <a:solidFill>
                  <a:srgbClr val="E0E0FF"/>
                </a:solidFill>
              </a:rPr>
              <a:t>través</a:t>
            </a:r>
            <a:r>
              <a:rPr sz="1400" b="0" dirty="0">
                <a:solidFill>
                  <a:srgbClr val="E0E0FF"/>
                </a:solidFill>
              </a:rPr>
              <a:t> de Internet, </a:t>
            </a:r>
            <a:r>
              <a:rPr sz="1400" b="0" dirty="0" err="1">
                <a:solidFill>
                  <a:srgbClr val="E0E0FF"/>
                </a:solidFill>
              </a:rPr>
              <a:t>eliminando</a:t>
            </a:r>
            <a:r>
              <a:rPr sz="1400" b="0" dirty="0">
                <a:solidFill>
                  <a:srgbClr val="E0E0FF"/>
                </a:solidFill>
              </a:rPr>
              <a:t> la </a:t>
            </a:r>
            <a:r>
              <a:rPr sz="1400" b="0" dirty="0" err="1">
                <a:solidFill>
                  <a:srgbClr val="E0E0FF"/>
                </a:solidFill>
              </a:rPr>
              <a:t>necesidad</a:t>
            </a:r>
            <a:r>
              <a:rPr sz="1400" b="0" dirty="0">
                <a:solidFill>
                  <a:srgbClr val="E0E0FF"/>
                </a:solidFill>
              </a:rPr>
              <a:t> de </a:t>
            </a:r>
            <a:r>
              <a:rPr sz="1400" b="0" dirty="0" err="1">
                <a:solidFill>
                  <a:srgbClr val="E0E0FF"/>
                </a:solidFill>
              </a:rPr>
              <a:t>infraestructura</a:t>
            </a:r>
            <a:r>
              <a:rPr sz="1400" b="0" dirty="0">
                <a:solidFill>
                  <a:srgbClr val="E0E0FF"/>
                </a:solidFill>
              </a:rPr>
              <a:t> </a:t>
            </a:r>
            <a:r>
              <a:rPr sz="1400" b="0" dirty="0" err="1">
                <a:solidFill>
                  <a:srgbClr val="E0E0FF"/>
                </a:solidFill>
              </a:rPr>
              <a:t>física</a:t>
            </a:r>
            <a:r>
              <a:rPr sz="1400" b="0" dirty="0">
                <a:solidFill>
                  <a:srgbClr val="E0E0FF"/>
                </a:solidFill>
              </a:rPr>
              <a:t> </a:t>
            </a:r>
            <a:r>
              <a:rPr sz="1400" b="0" dirty="0" err="1">
                <a:solidFill>
                  <a:srgbClr val="E0E0FF"/>
                </a:solidFill>
              </a:rPr>
              <a:t>propia</a:t>
            </a:r>
            <a:r>
              <a:rPr sz="1400" b="0" dirty="0">
                <a:solidFill>
                  <a:srgbClr val="E0E0FF"/>
                </a:solidFill>
              </a:rPr>
              <a:t>.</a:t>
            </a:r>
          </a:p>
        </p:txBody>
      </p:sp>
      <p:pic>
        <p:nvPicPr>
          <p:cNvPr id="16" name="Imagen 15">
            <a:extLst>
              <a:ext uri="{FF2B5EF4-FFF2-40B4-BE49-F238E27FC236}">
                <a16:creationId xmlns:a16="http://schemas.microsoft.com/office/drawing/2014/main" id="{8776465E-73F7-1753-98FF-94171DF8718B}"/>
              </a:ext>
            </a:extLst>
          </p:cNvPr>
          <p:cNvPicPr>
            <a:picLocks noChangeAspect="1"/>
          </p:cNvPicPr>
          <p:nvPr/>
        </p:nvPicPr>
        <p:blipFill>
          <a:blip r:embed="rId3"/>
          <a:stretch>
            <a:fillRect/>
          </a:stretch>
        </p:blipFill>
        <p:spPr>
          <a:xfrm>
            <a:off x="644841" y="1562280"/>
            <a:ext cx="10339461" cy="508887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3B5D"/>
        </a:solidFill>
        <a:effectLst/>
      </p:bgPr>
    </p:bg>
    <p:spTree>
      <p:nvGrpSpPr>
        <p:cNvPr id="1" name="">
          <a:extLst>
            <a:ext uri="{FF2B5EF4-FFF2-40B4-BE49-F238E27FC236}">
              <a16:creationId xmlns:a16="http://schemas.microsoft.com/office/drawing/2014/main" id="{CA2BCEE5-004D-CC3A-B6E7-E3D7C8BAA9D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0A95CA6-C665-37C4-8D2F-E2710D38A902}"/>
              </a:ext>
            </a:extLst>
          </p:cNvPr>
          <p:cNvSpPr txBox="1"/>
          <p:nvPr/>
        </p:nvSpPr>
        <p:spPr>
          <a:xfrm>
            <a:off x="666733" y="379667"/>
            <a:ext cx="4818499" cy="478914"/>
          </a:xfrm>
          <a:prstGeom prst="rect">
            <a:avLst/>
          </a:prstGeom>
          <a:noFill/>
        </p:spPr>
        <p:txBody>
          <a:bodyPr wrap="none" lIns="73152" tIns="54864" rIns="73152" bIns="54864" anchor="ctr">
            <a:spAutoFit/>
          </a:bodyPr>
          <a:lstStyle/>
          <a:p>
            <a:pPr algn="l">
              <a:spcBef>
                <a:spcPts val="0"/>
              </a:spcBef>
              <a:spcAft>
                <a:spcPts val="650"/>
              </a:spcAft>
            </a:pPr>
            <a:r>
              <a:rPr lang="en-US" sz="2392" b="1" dirty="0">
                <a:solidFill>
                  <a:srgbClr val="FFFFFF"/>
                </a:solidFill>
              </a:rPr>
              <a:t>La </a:t>
            </a:r>
            <a:r>
              <a:rPr lang="en-US" sz="2392" b="1" dirty="0" err="1">
                <a:solidFill>
                  <a:srgbClr val="FFFFFF"/>
                </a:solidFill>
              </a:rPr>
              <a:t>nube</a:t>
            </a:r>
            <a:r>
              <a:rPr lang="en-US" sz="2392" b="1" dirty="0">
                <a:solidFill>
                  <a:srgbClr val="FFFFFF"/>
                </a:solidFill>
              </a:rPr>
              <a:t> </a:t>
            </a:r>
            <a:r>
              <a:rPr lang="en-US" sz="2392" b="1" dirty="0" err="1">
                <a:solidFill>
                  <a:srgbClr val="FFFFFF"/>
                </a:solidFill>
              </a:rPr>
              <a:t>como</a:t>
            </a:r>
            <a:r>
              <a:rPr lang="en-US" sz="2392" b="1" dirty="0">
                <a:solidFill>
                  <a:srgbClr val="FFFFFF"/>
                </a:solidFill>
              </a:rPr>
              <a:t> </a:t>
            </a:r>
            <a:r>
              <a:rPr lang="en-US" sz="2392" b="1" dirty="0" err="1">
                <a:solidFill>
                  <a:srgbClr val="FFFFFF"/>
                </a:solidFill>
              </a:rPr>
              <a:t>cambio</a:t>
            </a:r>
            <a:r>
              <a:rPr lang="en-US" sz="2392" b="1" dirty="0">
                <a:solidFill>
                  <a:srgbClr val="FFFFFF"/>
                </a:solidFill>
              </a:rPr>
              <a:t> de </a:t>
            </a:r>
            <a:r>
              <a:rPr lang="en-US" sz="2392" b="1" dirty="0" err="1">
                <a:solidFill>
                  <a:srgbClr val="FFFFFF"/>
                </a:solidFill>
              </a:rPr>
              <a:t>paradigma</a:t>
            </a:r>
            <a:endParaRPr sz="2392" b="1" dirty="0">
              <a:solidFill>
                <a:srgbClr val="FFFFFF"/>
              </a:solidFill>
            </a:endParaRPr>
          </a:p>
        </p:txBody>
      </p:sp>
      <p:sp>
        <p:nvSpPr>
          <p:cNvPr id="6" name="TextBox 5">
            <a:extLst>
              <a:ext uri="{FF2B5EF4-FFF2-40B4-BE49-F238E27FC236}">
                <a16:creationId xmlns:a16="http://schemas.microsoft.com/office/drawing/2014/main" id="{F078B40A-B845-A844-3075-0E0292227A6C}"/>
              </a:ext>
            </a:extLst>
          </p:cNvPr>
          <p:cNvSpPr txBox="1"/>
          <p:nvPr/>
        </p:nvSpPr>
        <p:spPr>
          <a:xfrm>
            <a:off x="666733" y="1000477"/>
            <a:ext cx="3126497" cy="418576"/>
          </a:xfrm>
          <a:prstGeom prst="rect">
            <a:avLst/>
          </a:prstGeom>
          <a:noFill/>
        </p:spPr>
        <p:txBody>
          <a:bodyPr wrap="none" lIns="73152" tIns="54864" rIns="73152" bIns="54864" anchor="ctr">
            <a:spAutoFit/>
          </a:bodyPr>
          <a:lstStyle/>
          <a:p>
            <a:pPr algn="l">
              <a:spcBef>
                <a:spcPts val="0"/>
              </a:spcBef>
              <a:spcAft>
                <a:spcPts val="975"/>
              </a:spcAft>
            </a:pPr>
            <a:r>
              <a:rPr sz="2000" b="1" dirty="0">
                <a:solidFill>
                  <a:srgbClr val="90CAF9"/>
                </a:solidFill>
              </a:rPr>
              <a:t> </a:t>
            </a:r>
            <a:r>
              <a:rPr sz="1600" dirty="0"/>
              <a:t>  </a:t>
            </a:r>
            <a:r>
              <a:rPr sz="2000" b="1" dirty="0">
                <a:solidFill>
                  <a:srgbClr val="90CAF9"/>
                </a:solidFill>
              </a:rPr>
              <a:t> </a:t>
            </a:r>
            <a:r>
              <a:rPr lang="en-US" sz="2000" b="1" dirty="0">
                <a:solidFill>
                  <a:srgbClr val="90CAF9"/>
                </a:solidFill>
              </a:rPr>
              <a:t> </a:t>
            </a:r>
            <a:r>
              <a:rPr lang="en-US" sz="2000" b="1" dirty="0" err="1">
                <a:solidFill>
                  <a:srgbClr val="90CAF9"/>
                </a:solidFill>
              </a:rPr>
              <a:t>Compartición</a:t>
            </a:r>
            <a:r>
              <a:rPr lang="en-US" sz="2000" b="1" dirty="0">
                <a:solidFill>
                  <a:srgbClr val="90CAF9"/>
                </a:solidFill>
              </a:rPr>
              <a:t> de </a:t>
            </a:r>
            <a:r>
              <a:rPr lang="en-US" sz="2000" b="1" dirty="0" err="1">
                <a:solidFill>
                  <a:srgbClr val="90CAF9"/>
                </a:solidFill>
              </a:rPr>
              <a:t>recursos</a:t>
            </a:r>
            <a:endParaRPr sz="2000" b="1" dirty="0">
              <a:solidFill>
                <a:srgbClr val="90CAF9"/>
              </a:solidFill>
            </a:endParaRPr>
          </a:p>
        </p:txBody>
      </p:sp>
      <p:pic>
        <p:nvPicPr>
          <p:cNvPr id="7" name="Picture 6" descr="image.png">
            <a:extLst>
              <a:ext uri="{FF2B5EF4-FFF2-40B4-BE49-F238E27FC236}">
                <a16:creationId xmlns:a16="http://schemas.microsoft.com/office/drawing/2014/main" id="{ED6599EC-85BD-7DD4-678E-13C91ADDB38B}"/>
              </a:ext>
            </a:extLst>
          </p:cNvPr>
          <p:cNvPicPr>
            <a:picLocks noChangeAspect="1"/>
          </p:cNvPicPr>
          <p:nvPr/>
        </p:nvPicPr>
        <p:blipFill>
          <a:blip r:embed="rId2">
            <a:alphaModFix/>
          </a:blip>
          <a:stretch>
            <a:fillRect/>
          </a:stretch>
        </p:blipFill>
        <p:spPr>
          <a:xfrm>
            <a:off x="666733" y="1131659"/>
            <a:ext cx="228594" cy="165734"/>
          </a:xfrm>
          <a:prstGeom prst="rect">
            <a:avLst/>
          </a:prstGeom>
        </p:spPr>
      </p:pic>
      <p:sp>
        <p:nvSpPr>
          <p:cNvPr id="8" name="TextBox 7">
            <a:extLst>
              <a:ext uri="{FF2B5EF4-FFF2-40B4-BE49-F238E27FC236}">
                <a16:creationId xmlns:a16="http://schemas.microsoft.com/office/drawing/2014/main" id="{D36D6073-03E8-FA96-804A-EA09E2C72B8F}"/>
              </a:ext>
            </a:extLst>
          </p:cNvPr>
          <p:cNvSpPr txBox="1"/>
          <p:nvPr/>
        </p:nvSpPr>
        <p:spPr>
          <a:xfrm>
            <a:off x="895326" y="1594120"/>
            <a:ext cx="10761835" cy="623761"/>
          </a:xfrm>
          <a:prstGeom prst="rect">
            <a:avLst/>
          </a:prstGeom>
          <a:noFill/>
        </p:spPr>
        <p:txBody>
          <a:bodyPr wrap="square" lIns="73152" tIns="54864" rIns="73152" bIns="54864" anchor="ctr">
            <a:spAutoFit/>
          </a:bodyPr>
          <a:lstStyle/>
          <a:p>
            <a:pPr algn="l">
              <a:lnSpc>
                <a:spcPts val="1950"/>
              </a:lnSpc>
              <a:spcBef>
                <a:spcPts val="0"/>
              </a:spcBef>
              <a:spcAft>
                <a:spcPts val="0"/>
              </a:spcAft>
            </a:pPr>
            <a:r>
              <a:rPr lang="es-ES" dirty="0">
                <a:solidFill>
                  <a:schemeClr val="bg1"/>
                </a:solidFill>
              </a:rPr>
              <a:t>La computación en la nube es una forma de compartir recursos de TI a través de Internet, permitiendo a los usuarios y organizaciones acceder a ellos bajo demanda y pagar solo por lo que usan. </a:t>
            </a:r>
            <a:endParaRPr dirty="0">
              <a:solidFill>
                <a:schemeClr val="bg1"/>
              </a:solidFill>
            </a:endParaRPr>
          </a:p>
        </p:txBody>
      </p:sp>
      <p:sp>
        <p:nvSpPr>
          <p:cNvPr id="5" name="CuadroTexto 4">
            <a:extLst>
              <a:ext uri="{FF2B5EF4-FFF2-40B4-BE49-F238E27FC236}">
                <a16:creationId xmlns:a16="http://schemas.microsoft.com/office/drawing/2014/main" id="{F839BAA7-1901-032B-FED5-59C6AB4D576A}"/>
              </a:ext>
            </a:extLst>
          </p:cNvPr>
          <p:cNvSpPr txBox="1"/>
          <p:nvPr/>
        </p:nvSpPr>
        <p:spPr>
          <a:xfrm>
            <a:off x="895325" y="2353254"/>
            <a:ext cx="6322109" cy="1477328"/>
          </a:xfrm>
          <a:prstGeom prst="rect">
            <a:avLst/>
          </a:prstGeom>
          <a:noFill/>
        </p:spPr>
        <p:txBody>
          <a:bodyPr wrap="square">
            <a:spAutoFit/>
          </a:bodyPr>
          <a:lstStyle/>
          <a:p>
            <a:r>
              <a:rPr lang="es-ES" dirty="0">
                <a:solidFill>
                  <a:schemeClr val="bg1"/>
                </a:solidFill>
              </a:rPr>
              <a:t>La computación en la nube es revolucionaria porque permite compartir recursos bajo demanda entre muchos usuarios, evitando capacidad ociosa. Igual que un coche parado no genera valor pero, si lo compartes, se vuelve rentable, la nube transforma servidores “parados” en eficiencia y ahorro.</a:t>
            </a:r>
          </a:p>
        </p:txBody>
      </p:sp>
      <p:pic>
        <p:nvPicPr>
          <p:cNvPr id="10" name="Imagen 9" descr="Imagen que contiene Interfaz de usuario gráfica&#10;&#10;El contenido generado por IA puede ser incorrecto.">
            <a:extLst>
              <a:ext uri="{FF2B5EF4-FFF2-40B4-BE49-F238E27FC236}">
                <a16:creationId xmlns:a16="http://schemas.microsoft.com/office/drawing/2014/main" id="{96FDA29B-3207-5254-6E6E-673F1CA72834}"/>
              </a:ext>
            </a:extLst>
          </p:cNvPr>
          <p:cNvPicPr>
            <a:picLocks noChangeAspect="1"/>
          </p:cNvPicPr>
          <p:nvPr/>
        </p:nvPicPr>
        <p:blipFill>
          <a:blip r:embed="rId3"/>
          <a:stretch>
            <a:fillRect/>
          </a:stretch>
        </p:blipFill>
        <p:spPr>
          <a:xfrm>
            <a:off x="7458972" y="2353254"/>
            <a:ext cx="4198189" cy="4198189"/>
          </a:xfrm>
          <a:prstGeom prst="rect">
            <a:avLst/>
          </a:prstGeom>
        </p:spPr>
      </p:pic>
    </p:spTree>
    <p:extLst>
      <p:ext uri="{BB962C8B-B14F-4D97-AF65-F5344CB8AC3E}">
        <p14:creationId xmlns:p14="http://schemas.microsoft.com/office/powerpoint/2010/main" val="4031180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3B5D"/>
        </a:solidFill>
        <a:effectLst/>
      </p:bgPr>
    </p:bg>
    <p:spTree>
      <p:nvGrpSpPr>
        <p:cNvPr id="1" name=""/>
        <p:cNvGrpSpPr/>
        <p:nvPr/>
      </p:nvGrpSpPr>
      <p:grpSpPr>
        <a:xfrm>
          <a:off x="0" y="0"/>
          <a:ext cx="0" cy="0"/>
          <a:chOff x="0" y="0"/>
          <a:chExt cx="0" cy="0"/>
        </a:xfrm>
      </p:grpSpPr>
      <p:sp>
        <p:nvSpPr>
          <p:cNvPr id="2" name="TextBox 1"/>
          <p:cNvSpPr txBox="1"/>
          <p:nvPr/>
        </p:nvSpPr>
        <p:spPr>
          <a:xfrm>
            <a:off x="666733" y="379667"/>
            <a:ext cx="5536709" cy="478914"/>
          </a:xfrm>
          <a:prstGeom prst="rect">
            <a:avLst/>
          </a:prstGeom>
          <a:noFill/>
        </p:spPr>
        <p:txBody>
          <a:bodyPr wrap="none" lIns="73152" tIns="54864" rIns="73152" bIns="54864" anchor="ctr">
            <a:spAutoFit/>
          </a:bodyPr>
          <a:lstStyle/>
          <a:p>
            <a:pPr algn="l">
              <a:spcBef>
                <a:spcPts val="0"/>
              </a:spcBef>
              <a:spcAft>
                <a:spcPts val="650"/>
              </a:spcAft>
            </a:pPr>
            <a:r>
              <a:rPr lang="en-US" sz="2392" b="1" dirty="0">
                <a:solidFill>
                  <a:srgbClr val="FFFFFF"/>
                </a:solidFill>
              </a:rPr>
              <a:t>En </a:t>
            </a:r>
            <a:r>
              <a:rPr lang="en-US" sz="2392" b="1" dirty="0" err="1">
                <a:solidFill>
                  <a:srgbClr val="FFFFFF"/>
                </a:solidFill>
              </a:rPr>
              <a:t>qué</a:t>
            </a:r>
            <a:r>
              <a:rPr lang="en-US" sz="2392" b="1" dirty="0">
                <a:solidFill>
                  <a:srgbClr val="FFFFFF"/>
                </a:solidFill>
              </a:rPr>
              <a:t> </a:t>
            </a:r>
            <a:r>
              <a:rPr lang="en-US" sz="2392" b="1" dirty="0" err="1">
                <a:solidFill>
                  <a:srgbClr val="FFFFFF"/>
                </a:solidFill>
              </a:rPr>
              <a:t>consiste</a:t>
            </a:r>
            <a:r>
              <a:rPr lang="en-US" sz="2392" b="1" dirty="0">
                <a:solidFill>
                  <a:srgbClr val="FFFFFF"/>
                </a:solidFill>
              </a:rPr>
              <a:t> la </a:t>
            </a:r>
            <a:r>
              <a:rPr lang="en-US" sz="2392" b="1" dirty="0" err="1">
                <a:solidFill>
                  <a:srgbClr val="FFFFFF"/>
                </a:solidFill>
              </a:rPr>
              <a:t>computación</a:t>
            </a:r>
            <a:r>
              <a:rPr lang="en-US" sz="2392" b="1" dirty="0">
                <a:solidFill>
                  <a:srgbClr val="FFFFFF"/>
                </a:solidFill>
              </a:rPr>
              <a:t> </a:t>
            </a:r>
            <a:r>
              <a:rPr lang="en-US" sz="2392" b="1" dirty="0" err="1">
                <a:solidFill>
                  <a:srgbClr val="FFFFFF"/>
                </a:solidFill>
              </a:rPr>
              <a:t>en</a:t>
            </a:r>
            <a:r>
              <a:rPr lang="en-US" sz="2392" b="1" dirty="0">
                <a:solidFill>
                  <a:srgbClr val="FFFFFF"/>
                </a:solidFill>
              </a:rPr>
              <a:t> la </a:t>
            </a:r>
            <a:r>
              <a:rPr lang="en-US" sz="2392" b="1" dirty="0" err="1">
                <a:solidFill>
                  <a:srgbClr val="FFFFFF"/>
                </a:solidFill>
              </a:rPr>
              <a:t>nube</a:t>
            </a:r>
            <a:endParaRPr sz="2392" b="1" dirty="0">
              <a:solidFill>
                <a:srgbClr val="FFFFFF"/>
              </a:solidFill>
            </a:endParaRPr>
          </a:p>
        </p:txBody>
      </p:sp>
      <p:sp>
        <p:nvSpPr>
          <p:cNvPr id="23" name="Rounded Rectangle 22"/>
          <p:cNvSpPr/>
          <p:nvPr/>
        </p:nvSpPr>
        <p:spPr>
          <a:xfrm>
            <a:off x="666733" y="7734299"/>
            <a:ext cx="5238619" cy="1466849"/>
          </a:xfrm>
          <a:prstGeom prst="roundRect">
            <a:avLst>
              <a:gd name="adj" fmla="val 12987"/>
            </a:avLst>
          </a:prstGeom>
          <a:solidFill>
            <a:srgbClr val="FFFFFF">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pic>
        <p:nvPicPr>
          <p:cNvPr id="24" name="Picture 23" descr="image.png"/>
          <p:cNvPicPr>
            <a:picLocks noChangeAspect="1"/>
          </p:cNvPicPr>
          <p:nvPr/>
        </p:nvPicPr>
        <p:blipFill>
          <a:blip r:embed="rId2">
            <a:alphaModFix/>
          </a:blip>
          <a:stretch>
            <a:fillRect/>
          </a:stretch>
        </p:blipFill>
        <p:spPr>
          <a:xfrm>
            <a:off x="809604" y="7933848"/>
            <a:ext cx="228594" cy="191452"/>
          </a:xfrm>
          <a:prstGeom prst="rect">
            <a:avLst/>
          </a:prstGeom>
        </p:spPr>
      </p:pic>
      <p:sp>
        <p:nvSpPr>
          <p:cNvPr id="25" name="TextBox 24"/>
          <p:cNvSpPr txBox="1"/>
          <p:nvPr/>
        </p:nvSpPr>
        <p:spPr>
          <a:xfrm>
            <a:off x="1152496" y="7877174"/>
            <a:ext cx="1038199" cy="295274"/>
          </a:xfrm>
          <a:prstGeom prst="rect">
            <a:avLst/>
          </a:prstGeom>
          <a:noFill/>
        </p:spPr>
        <p:txBody>
          <a:bodyPr wrap="none" lIns="73152" tIns="54864" rIns="73152" bIns="54864" anchor="ctr">
            <a:spAutoFit/>
          </a:bodyPr>
          <a:lstStyle/>
          <a:p>
            <a:pPr algn="l">
              <a:spcBef>
                <a:spcPts val="0"/>
              </a:spcBef>
              <a:spcAft>
                <a:spcPts val="0"/>
              </a:spcAft>
            </a:pPr>
            <a:r>
              <a:rPr sz="1435" b="1">
                <a:solidFill>
                  <a:srgbClr val="90CAF9"/>
                </a:solidFill>
              </a:rPr>
              <a:t>2006-2011</a:t>
            </a:r>
          </a:p>
        </p:txBody>
      </p:sp>
      <p:sp>
        <p:nvSpPr>
          <p:cNvPr id="26" name="TextBox 25"/>
          <p:cNvSpPr txBox="1"/>
          <p:nvPr/>
        </p:nvSpPr>
        <p:spPr>
          <a:xfrm>
            <a:off x="809604" y="8267699"/>
            <a:ext cx="4952876" cy="238124"/>
          </a:xfrm>
          <a:prstGeom prst="rect">
            <a:avLst/>
          </a:prstGeom>
          <a:noFill/>
        </p:spPr>
        <p:txBody>
          <a:bodyPr wrap="none" lIns="73152" tIns="54864" rIns="73152" bIns="54864" anchor="ctr">
            <a:spAutoFit/>
          </a:bodyPr>
          <a:lstStyle/>
          <a:p>
            <a:pPr algn="l">
              <a:spcBef>
                <a:spcPts val="0"/>
              </a:spcBef>
              <a:spcAft>
                <a:spcPts val="520"/>
              </a:spcAft>
            </a:pPr>
            <a:r>
              <a:rPr sz="1196" b="1">
                <a:solidFill>
                  <a:srgbClr val="FFFFFF"/>
                </a:solidFill>
              </a:rPr>
              <a:t>La Nube Moderna</a:t>
            </a:r>
          </a:p>
        </p:txBody>
      </p:sp>
      <p:sp>
        <p:nvSpPr>
          <p:cNvPr id="27" name="TextBox 26"/>
          <p:cNvSpPr txBox="1"/>
          <p:nvPr/>
        </p:nvSpPr>
        <p:spPr>
          <a:xfrm>
            <a:off x="809604" y="8582025"/>
            <a:ext cx="4952876" cy="476249"/>
          </a:xfrm>
          <a:prstGeom prst="rect">
            <a:avLst/>
          </a:prstGeom>
          <a:noFill/>
        </p:spPr>
        <p:txBody>
          <a:bodyPr wrap="square" lIns="73152" tIns="54864" rIns="73152" bIns="54864" anchor="ctr">
            <a:spAutoFit/>
          </a:bodyPr>
          <a:lstStyle/>
          <a:p>
            <a:pPr algn="l">
              <a:lnSpc>
                <a:spcPts val="1625"/>
              </a:lnSpc>
              <a:spcBef>
                <a:spcPts val="0"/>
              </a:spcBef>
              <a:spcAft>
                <a:spcPts val="0"/>
              </a:spcAft>
            </a:pPr>
            <a:r>
              <a:rPr sz="1076" b="0">
                <a:solidFill>
                  <a:srgbClr val="E0E0FF"/>
                </a:solidFill>
              </a:rPr>
              <a:t> </a:t>
            </a:r>
            <a:r>
              <a:rPr sz="1076" b="1">
                <a:solidFill>
                  <a:srgbClr val="64B5F6"/>
                </a:solidFill>
              </a:rPr>
              <a:t>AWS (2006)</a:t>
            </a:r>
            <a:r>
              <a:rPr sz="1076" b="0">
                <a:solidFill>
                  <a:srgbClr val="E0E0FF"/>
                </a:solidFill>
              </a:rPr>
              <a:t>, Azure (2010) y Google Cloud (2011): los gigantes que transformaron la industria </a:t>
            </a:r>
          </a:p>
        </p:txBody>
      </p:sp>
      <p:sp>
        <p:nvSpPr>
          <p:cNvPr id="29" name="Rounded Rectangle 28"/>
          <p:cNvSpPr/>
          <p:nvPr/>
        </p:nvSpPr>
        <p:spPr>
          <a:xfrm>
            <a:off x="6286342" y="8629650"/>
            <a:ext cx="5238619" cy="819149"/>
          </a:xfrm>
          <a:prstGeom prst="roundRect">
            <a:avLst>
              <a:gd name="adj" fmla="val 0"/>
            </a:avLst>
          </a:prstGeom>
          <a:gradFill rotWithShape="1">
            <a:gsLst>
              <a:gs pos="0">
                <a:srgbClr val="000000">
                  <a:alpha val="0"/>
                </a:srgbClr>
              </a:gs>
              <a:gs pos="100000">
                <a:srgbClr val="1A3B5D">
                  <a:alpha val="90000"/>
                </a:srgbClr>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0" name="TextBox 29"/>
          <p:cNvSpPr txBox="1"/>
          <p:nvPr/>
        </p:nvSpPr>
        <p:spPr>
          <a:xfrm>
            <a:off x="6476838" y="8820149"/>
            <a:ext cx="4857628" cy="438149"/>
          </a:xfrm>
          <a:prstGeom prst="rect">
            <a:avLst/>
          </a:prstGeom>
          <a:noFill/>
        </p:spPr>
        <p:txBody>
          <a:bodyPr wrap="square" lIns="73152" tIns="54864" rIns="73152" bIns="54864" anchor="ctr">
            <a:spAutoFit/>
          </a:bodyPr>
          <a:lstStyle/>
          <a:p>
            <a:pPr algn="ctr">
              <a:spcBef>
                <a:spcPts val="0"/>
              </a:spcBef>
              <a:spcAft>
                <a:spcPts val="0"/>
              </a:spcAft>
            </a:pPr>
            <a:r>
              <a:rPr sz="1076" b="0">
                <a:solidFill>
                  <a:srgbClr val="FFFFFF"/>
                </a:solidFill>
              </a:rPr>
              <a:t>Evolución tecnológica: desde los mainframes hasta la nube moderna</a:t>
            </a:r>
          </a:p>
        </p:txBody>
      </p:sp>
      <p:pic>
        <p:nvPicPr>
          <p:cNvPr id="32" name="Imagen 31">
            <a:extLst>
              <a:ext uri="{FF2B5EF4-FFF2-40B4-BE49-F238E27FC236}">
                <a16:creationId xmlns:a16="http://schemas.microsoft.com/office/drawing/2014/main" id="{336CF40D-47B8-F768-49BF-D5401C0B6C55}"/>
              </a:ext>
            </a:extLst>
          </p:cNvPr>
          <p:cNvPicPr>
            <a:picLocks noChangeAspect="1"/>
          </p:cNvPicPr>
          <p:nvPr/>
        </p:nvPicPr>
        <p:blipFill>
          <a:blip r:embed="rId3"/>
          <a:stretch>
            <a:fillRect/>
          </a:stretch>
        </p:blipFill>
        <p:spPr>
          <a:xfrm>
            <a:off x="937404" y="1000980"/>
            <a:ext cx="10317192" cy="566115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3B5D"/>
        </a:solidFill>
        <a:effectLst/>
      </p:bgPr>
    </p:bg>
    <p:spTree>
      <p:nvGrpSpPr>
        <p:cNvPr id="1" name=""/>
        <p:cNvGrpSpPr/>
        <p:nvPr/>
      </p:nvGrpSpPr>
      <p:grpSpPr>
        <a:xfrm>
          <a:off x="0" y="0"/>
          <a:ext cx="0" cy="0"/>
          <a:chOff x="0" y="0"/>
          <a:chExt cx="0" cy="0"/>
        </a:xfrm>
      </p:grpSpPr>
      <p:sp>
        <p:nvSpPr>
          <p:cNvPr id="2" name="TextBox 1"/>
          <p:cNvSpPr txBox="1"/>
          <p:nvPr/>
        </p:nvSpPr>
        <p:spPr>
          <a:xfrm>
            <a:off x="666733" y="380999"/>
            <a:ext cx="6610184" cy="476249"/>
          </a:xfrm>
          <a:prstGeom prst="rect">
            <a:avLst/>
          </a:prstGeom>
          <a:noFill/>
        </p:spPr>
        <p:txBody>
          <a:bodyPr wrap="none" lIns="73152" tIns="54864" rIns="73152" bIns="54864" anchor="ctr">
            <a:spAutoFit/>
          </a:bodyPr>
          <a:lstStyle/>
          <a:p>
            <a:pPr algn="l">
              <a:spcBef>
                <a:spcPts val="0"/>
              </a:spcBef>
              <a:spcAft>
                <a:spcPts val="650"/>
              </a:spcAft>
            </a:pPr>
            <a:r>
              <a:rPr sz="2392" b="1">
                <a:solidFill>
                  <a:srgbClr val="FFFFFF"/>
                </a:solidFill>
              </a:rPr>
              <a:t>Los Tipos de Nube: ¿Cómo se despliega?</a:t>
            </a:r>
          </a:p>
        </p:txBody>
      </p:sp>
      <p:sp>
        <p:nvSpPr>
          <p:cNvPr id="3" name="Rounded Rectangle 2"/>
          <p:cNvSpPr/>
          <p:nvPr/>
        </p:nvSpPr>
        <p:spPr>
          <a:xfrm>
            <a:off x="666733" y="1333500"/>
            <a:ext cx="5333866" cy="2476499"/>
          </a:xfrm>
          <a:prstGeom prst="roundRect">
            <a:avLst>
              <a:gd name="adj" fmla="val 7692"/>
            </a:avLst>
          </a:prstGeom>
          <a:solidFill>
            <a:srgbClr val="FFFFFF">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600"/>
          </a:p>
        </p:txBody>
      </p:sp>
      <p:pic>
        <p:nvPicPr>
          <p:cNvPr id="4" name="Picture 3" descr="image.png"/>
          <p:cNvPicPr>
            <a:picLocks noChangeAspect="1"/>
          </p:cNvPicPr>
          <p:nvPr/>
        </p:nvPicPr>
        <p:blipFill>
          <a:blip r:embed="rId2">
            <a:alphaModFix/>
          </a:blip>
          <a:stretch>
            <a:fillRect/>
          </a:stretch>
        </p:blipFill>
        <p:spPr>
          <a:xfrm>
            <a:off x="857228" y="1547446"/>
            <a:ext cx="304792" cy="257907"/>
          </a:xfrm>
          <a:prstGeom prst="rect">
            <a:avLst/>
          </a:prstGeom>
        </p:spPr>
      </p:pic>
      <p:sp>
        <p:nvSpPr>
          <p:cNvPr id="5" name="TextBox 4"/>
          <p:cNvSpPr txBox="1"/>
          <p:nvPr/>
        </p:nvSpPr>
        <p:spPr>
          <a:xfrm>
            <a:off x="1304892" y="1493126"/>
            <a:ext cx="1268617" cy="357021"/>
          </a:xfrm>
          <a:prstGeom prst="rect">
            <a:avLst/>
          </a:prstGeom>
          <a:noFill/>
        </p:spPr>
        <p:txBody>
          <a:bodyPr wrap="none" lIns="73152" tIns="54864" rIns="73152" bIns="54864" anchor="ctr">
            <a:spAutoFit/>
          </a:bodyPr>
          <a:lstStyle/>
          <a:p>
            <a:pPr algn="l">
              <a:spcBef>
                <a:spcPts val="0"/>
              </a:spcBef>
              <a:spcAft>
                <a:spcPts val="0"/>
              </a:spcAft>
            </a:pPr>
            <a:r>
              <a:rPr sz="1600" b="1">
                <a:solidFill>
                  <a:srgbClr val="90CAF9"/>
                </a:solidFill>
              </a:rPr>
              <a:t>Nube Pública</a:t>
            </a:r>
          </a:p>
        </p:txBody>
      </p:sp>
      <p:sp>
        <p:nvSpPr>
          <p:cNvPr id="6" name="TextBox 5"/>
          <p:cNvSpPr txBox="1"/>
          <p:nvPr/>
        </p:nvSpPr>
        <p:spPr>
          <a:xfrm>
            <a:off x="857228" y="2072913"/>
            <a:ext cx="4952876" cy="523990"/>
          </a:xfrm>
          <a:prstGeom prst="rect">
            <a:avLst/>
          </a:prstGeom>
          <a:noFill/>
        </p:spPr>
        <p:txBody>
          <a:bodyPr wrap="square" lIns="73152" tIns="54864" rIns="73152" bIns="54864" anchor="ctr">
            <a:spAutoFit/>
          </a:bodyPr>
          <a:lstStyle/>
          <a:p>
            <a:pPr algn="l">
              <a:lnSpc>
                <a:spcPts val="1625"/>
              </a:lnSpc>
              <a:spcBef>
                <a:spcPts val="0"/>
              </a:spcBef>
              <a:spcAft>
                <a:spcPts val="975"/>
              </a:spcAft>
            </a:pPr>
            <a:r>
              <a:rPr sz="1600" b="0" dirty="0">
                <a:solidFill>
                  <a:srgbClr val="E0E0FF"/>
                </a:solidFill>
              </a:rPr>
              <a:t> </a:t>
            </a:r>
            <a:r>
              <a:rPr sz="1600" b="0" dirty="0" err="1">
                <a:solidFill>
                  <a:srgbClr val="E0E0FF"/>
                </a:solidFill>
              </a:rPr>
              <a:t>Proveedor</a:t>
            </a:r>
            <a:r>
              <a:rPr sz="1600" b="0" dirty="0">
                <a:solidFill>
                  <a:srgbClr val="E0E0FF"/>
                </a:solidFill>
              </a:rPr>
              <a:t> </a:t>
            </a:r>
            <a:r>
              <a:rPr sz="1600" b="0" dirty="0" err="1">
                <a:solidFill>
                  <a:srgbClr val="E0E0FF"/>
                </a:solidFill>
              </a:rPr>
              <a:t>externo</a:t>
            </a:r>
            <a:r>
              <a:rPr sz="1600" b="0" dirty="0">
                <a:solidFill>
                  <a:srgbClr val="E0E0FF"/>
                </a:solidFill>
              </a:rPr>
              <a:t> </a:t>
            </a:r>
            <a:r>
              <a:rPr sz="1600" b="0" dirty="0" err="1">
                <a:solidFill>
                  <a:srgbClr val="E0E0FF"/>
                </a:solidFill>
              </a:rPr>
              <a:t>gestiona</a:t>
            </a:r>
            <a:r>
              <a:rPr sz="1600" b="0" dirty="0">
                <a:solidFill>
                  <a:srgbClr val="E0E0FF"/>
                </a:solidFill>
              </a:rPr>
              <a:t> </a:t>
            </a:r>
            <a:r>
              <a:rPr sz="1600" b="1" dirty="0" err="1">
                <a:solidFill>
                  <a:srgbClr val="64B5F6"/>
                </a:solidFill>
              </a:rPr>
              <a:t>recursos</a:t>
            </a:r>
            <a:r>
              <a:rPr sz="1600" b="1" dirty="0">
                <a:solidFill>
                  <a:srgbClr val="64B5F6"/>
                </a:solidFill>
              </a:rPr>
              <a:t> </a:t>
            </a:r>
            <a:r>
              <a:rPr sz="1600" b="1" dirty="0" err="1">
                <a:solidFill>
                  <a:srgbClr val="64B5F6"/>
                </a:solidFill>
              </a:rPr>
              <a:t>compartidos</a:t>
            </a:r>
            <a:r>
              <a:rPr sz="1600" b="0" dirty="0">
                <a:solidFill>
                  <a:srgbClr val="E0E0FF"/>
                </a:solidFill>
              </a:rPr>
              <a:t> </a:t>
            </a:r>
            <a:r>
              <a:rPr sz="1600" b="0" dirty="0" err="1">
                <a:solidFill>
                  <a:srgbClr val="E0E0FF"/>
                </a:solidFill>
              </a:rPr>
              <a:t>disponibles</a:t>
            </a:r>
            <a:r>
              <a:rPr sz="1600" b="0" dirty="0">
                <a:solidFill>
                  <a:srgbClr val="E0E0FF"/>
                </a:solidFill>
              </a:rPr>
              <a:t> para </a:t>
            </a:r>
            <a:r>
              <a:rPr sz="1600" b="0" dirty="0" err="1">
                <a:solidFill>
                  <a:srgbClr val="E0E0FF"/>
                </a:solidFill>
              </a:rPr>
              <a:t>cualquier</a:t>
            </a:r>
            <a:r>
              <a:rPr sz="1600" b="0" dirty="0">
                <a:solidFill>
                  <a:srgbClr val="E0E0FF"/>
                </a:solidFill>
              </a:rPr>
              <a:t> </a:t>
            </a:r>
            <a:r>
              <a:rPr sz="1600" b="0" dirty="0" err="1">
                <a:solidFill>
                  <a:srgbClr val="E0E0FF"/>
                </a:solidFill>
              </a:rPr>
              <a:t>usuario</a:t>
            </a:r>
            <a:r>
              <a:rPr sz="1600" b="0" dirty="0">
                <a:solidFill>
                  <a:srgbClr val="E0E0FF"/>
                </a:solidFill>
              </a:rPr>
              <a:t>. </a:t>
            </a:r>
          </a:p>
        </p:txBody>
      </p:sp>
      <p:pic>
        <p:nvPicPr>
          <p:cNvPr id="7" name="Picture 6" descr="image.png"/>
          <p:cNvPicPr>
            <a:picLocks noChangeAspect="1"/>
          </p:cNvPicPr>
          <p:nvPr/>
        </p:nvPicPr>
        <p:blipFill>
          <a:blip r:embed="rId3">
            <a:alphaModFix/>
          </a:blip>
          <a:stretch>
            <a:fillRect/>
          </a:stretch>
        </p:blipFill>
        <p:spPr>
          <a:xfrm>
            <a:off x="857228" y="3055563"/>
            <a:ext cx="190495" cy="137272"/>
          </a:xfrm>
          <a:prstGeom prst="rect">
            <a:avLst/>
          </a:prstGeom>
        </p:spPr>
      </p:pic>
      <p:sp>
        <p:nvSpPr>
          <p:cNvPr id="8" name="TextBox 7"/>
          <p:cNvSpPr txBox="1"/>
          <p:nvPr/>
        </p:nvSpPr>
        <p:spPr>
          <a:xfrm>
            <a:off x="1142971" y="2950451"/>
            <a:ext cx="3862660" cy="357021"/>
          </a:xfrm>
          <a:prstGeom prst="rect">
            <a:avLst/>
          </a:prstGeom>
          <a:noFill/>
        </p:spPr>
        <p:txBody>
          <a:bodyPr wrap="none" lIns="73152" tIns="54864" rIns="73152" bIns="54864" anchor="ctr">
            <a:spAutoFit/>
          </a:bodyPr>
          <a:lstStyle/>
          <a:p>
            <a:pPr algn="l">
              <a:spcBef>
                <a:spcPts val="0"/>
              </a:spcBef>
              <a:spcAft>
                <a:spcPts val="0"/>
              </a:spcAft>
            </a:pPr>
            <a:r>
              <a:rPr sz="1600" b="0">
                <a:solidFill>
                  <a:srgbClr val="FFFFFF"/>
                </a:solidFill>
              </a:rPr>
              <a:t>Despliegue rápido y modelo de pago por uso</a:t>
            </a:r>
          </a:p>
        </p:txBody>
      </p:sp>
      <p:sp>
        <p:nvSpPr>
          <p:cNvPr id="9" name="TextBox 8"/>
          <p:cNvSpPr txBox="1"/>
          <p:nvPr/>
        </p:nvSpPr>
        <p:spPr>
          <a:xfrm>
            <a:off x="857228" y="3345739"/>
            <a:ext cx="4041363" cy="357021"/>
          </a:xfrm>
          <a:prstGeom prst="rect">
            <a:avLst/>
          </a:prstGeom>
          <a:noFill/>
        </p:spPr>
        <p:txBody>
          <a:bodyPr wrap="none" lIns="73152" tIns="54864" rIns="73152" bIns="54864" anchor="ctr">
            <a:spAutoFit/>
          </a:bodyPr>
          <a:lstStyle/>
          <a:p>
            <a:pPr algn="l">
              <a:spcBef>
                <a:spcPts val="650"/>
              </a:spcBef>
              <a:spcAft>
                <a:spcPts val="0"/>
              </a:spcAft>
            </a:pPr>
            <a:r>
              <a:rPr sz="1600" b="0">
                <a:solidFill>
                  <a:srgbClr val="90CAF9"/>
                </a:solidFill>
              </a:rPr>
              <a:t>Ejemplos: AWS, Microsoft Azure, Google Cloud</a:t>
            </a:r>
          </a:p>
        </p:txBody>
      </p:sp>
      <p:sp>
        <p:nvSpPr>
          <p:cNvPr id="10" name="Rounded Rectangle 9"/>
          <p:cNvSpPr/>
          <p:nvPr/>
        </p:nvSpPr>
        <p:spPr>
          <a:xfrm>
            <a:off x="6191095" y="1333500"/>
            <a:ext cx="5333866" cy="2476499"/>
          </a:xfrm>
          <a:prstGeom prst="roundRect">
            <a:avLst>
              <a:gd name="adj" fmla="val 7692"/>
            </a:avLst>
          </a:prstGeom>
          <a:solidFill>
            <a:srgbClr val="FFFFFF">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600"/>
          </a:p>
        </p:txBody>
      </p:sp>
      <p:pic>
        <p:nvPicPr>
          <p:cNvPr id="11" name="Picture 10" descr="image.png"/>
          <p:cNvPicPr>
            <a:picLocks noChangeAspect="1"/>
          </p:cNvPicPr>
          <p:nvPr/>
        </p:nvPicPr>
        <p:blipFill>
          <a:blip r:embed="rId4">
            <a:alphaModFix/>
          </a:blip>
          <a:stretch>
            <a:fillRect/>
          </a:stretch>
        </p:blipFill>
        <p:spPr>
          <a:xfrm>
            <a:off x="6381590" y="1540119"/>
            <a:ext cx="304792" cy="272561"/>
          </a:xfrm>
          <a:prstGeom prst="rect">
            <a:avLst/>
          </a:prstGeom>
        </p:spPr>
      </p:pic>
      <p:sp>
        <p:nvSpPr>
          <p:cNvPr id="12" name="TextBox 11"/>
          <p:cNvSpPr txBox="1"/>
          <p:nvPr/>
        </p:nvSpPr>
        <p:spPr>
          <a:xfrm>
            <a:off x="6829254" y="1493126"/>
            <a:ext cx="1292470" cy="357021"/>
          </a:xfrm>
          <a:prstGeom prst="rect">
            <a:avLst/>
          </a:prstGeom>
          <a:noFill/>
        </p:spPr>
        <p:txBody>
          <a:bodyPr wrap="none" lIns="73152" tIns="54864" rIns="73152" bIns="54864" anchor="ctr">
            <a:spAutoFit/>
          </a:bodyPr>
          <a:lstStyle/>
          <a:p>
            <a:pPr algn="l">
              <a:spcBef>
                <a:spcPts val="0"/>
              </a:spcBef>
              <a:spcAft>
                <a:spcPts val="0"/>
              </a:spcAft>
            </a:pPr>
            <a:r>
              <a:rPr sz="1600" b="1">
                <a:solidFill>
                  <a:srgbClr val="90CAF9"/>
                </a:solidFill>
              </a:rPr>
              <a:t>Nube Privada</a:t>
            </a:r>
          </a:p>
        </p:txBody>
      </p:sp>
      <p:sp>
        <p:nvSpPr>
          <p:cNvPr id="13" name="TextBox 12"/>
          <p:cNvSpPr txBox="1"/>
          <p:nvPr/>
        </p:nvSpPr>
        <p:spPr>
          <a:xfrm>
            <a:off x="6381590" y="2162117"/>
            <a:ext cx="4952876" cy="523990"/>
          </a:xfrm>
          <a:prstGeom prst="rect">
            <a:avLst/>
          </a:prstGeom>
          <a:noFill/>
        </p:spPr>
        <p:txBody>
          <a:bodyPr wrap="square" lIns="73152" tIns="54864" rIns="73152" bIns="54864" anchor="ctr">
            <a:spAutoFit/>
          </a:bodyPr>
          <a:lstStyle/>
          <a:p>
            <a:pPr algn="l">
              <a:lnSpc>
                <a:spcPts val="1625"/>
              </a:lnSpc>
              <a:spcBef>
                <a:spcPts val="0"/>
              </a:spcBef>
              <a:spcAft>
                <a:spcPts val="975"/>
              </a:spcAft>
            </a:pPr>
            <a:r>
              <a:rPr sz="1600" b="0" dirty="0">
                <a:solidFill>
                  <a:srgbClr val="E0E0FF"/>
                </a:solidFill>
              </a:rPr>
              <a:t> </a:t>
            </a:r>
            <a:r>
              <a:rPr sz="1600" b="0" dirty="0" err="1">
                <a:solidFill>
                  <a:srgbClr val="E0E0FF"/>
                </a:solidFill>
              </a:rPr>
              <a:t>Infraestructura</a:t>
            </a:r>
            <a:r>
              <a:rPr sz="1600" b="0" dirty="0">
                <a:solidFill>
                  <a:srgbClr val="E0E0FF"/>
                </a:solidFill>
              </a:rPr>
              <a:t> </a:t>
            </a:r>
            <a:r>
              <a:rPr sz="1600" b="1" dirty="0" err="1">
                <a:solidFill>
                  <a:srgbClr val="64B5F6"/>
                </a:solidFill>
              </a:rPr>
              <a:t>dedicada</a:t>
            </a:r>
            <a:r>
              <a:rPr sz="1600" b="1" dirty="0">
                <a:solidFill>
                  <a:srgbClr val="64B5F6"/>
                </a:solidFill>
              </a:rPr>
              <a:t> </a:t>
            </a:r>
            <a:r>
              <a:rPr sz="1600" b="1" dirty="0" err="1">
                <a:solidFill>
                  <a:srgbClr val="64B5F6"/>
                </a:solidFill>
              </a:rPr>
              <a:t>exclusivamente</a:t>
            </a:r>
            <a:r>
              <a:rPr sz="1600" b="0" dirty="0">
                <a:solidFill>
                  <a:srgbClr val="E0E0FF"/>
                </a:solidFill>
              </a:rPr>
              <a:t> a </a:t>
            </a:r>
            <a:r>
              <a:rPr sz="1600" b="0" dirty="0" err="1">
                <a:solidFill>
                  <a:srgbClr val="E0E0FF"/>
                </a:solidFill>
              </a:rPr>
              <a:t>una</a:t>
            </a:r>
            <a:r>
              <a:rPr sz="1600" b="0" dirty="0">
                <a:solidFill>
                  <a:srgbClr val="E0E0FF"/>
                </a:solidFill>
              </a:rPr>
              <a:t> sola </a:t>
            </a:r>
            <a:r>
              <a:rPr sz="1600" b="0" dirty="0" err="1">
                <a:solidFill>
                  <a:srgbClr val="E0E0FF"/>
                </a:solidFill>
              </a:rPr>
              <a:t>organización</a:t>
            </a:r>
            <a:r>
              <a:rPr sz="1600" b="0" dirty="0">
                <a:solidFill>
                  <a:srgbClr val="E0E0FF"/>
                </a:solidFill>
              </a:rPr>
              <a:t>. </a:t>
            </a:r>
          </a:p>
        </p:txBody>
      </p:sp>
      <p:pic>
        <p:nvPicPr>
          <p:cNvPr id="14" name="Picture 13" descr="image.png"/>
          <p:cNvPicPr>
            <a:picLocks noChangeAspect="1"/>
          </p:cNvPicPr>
          <p:nvPr/>
        </p:nvPicPr>
        <p:blipFill>
          <a:blip r:embed="rId5">
            <a:alphaModFix/>
          </a:blip>
          <a:stretch>
            <a:fillRect/>
          </a:stretch>
        </p:blipFill>
        <p:spPr>
          <a:xfrm>
            <a:off x="6381590" y="3034552"/>
            <a:ext cx="190495" cy="179294"/>
          </a:xfrm>
          <a:prstGeom prst="rect">
            <a:avLst/>
          </a:prstGeom>
        </p:spPr>
      </p:pic>
      <p:sp>
        <p:nvSpPr>
          <p:cNvPr id="15" name="TextBox 14"/>
          <p:cNvSpPr txBox="1"/>
          <p:nvPr/>
        </p:nvSpPr>
        <p:spPr>
          <a:xfrm>
            <a:off x="6667333" y="2950451"/>
            <a:ext cx="3369320" cy="357021"/>
          </a:xfrm>
          <a:prstGeom prst="rect">
            <a:avLst/>
          </a:prstGeom>
          <a:noFill/>
        </p:spPr>
        <p:txBody>
          <a:bodyPr wrap="none" lIns="73152" tIns="54864" rIns="73152" bIns="54864" anchor="ctr">
            <a:spAutoFit/>
          </a:bodyPr>
          <a:lstStyle/>
          <a:p>
            <a:pPr algn="l">
              <a:spcBef>
                <a:spcPts val="0"/>
              </a:spcBef>
              <a:spcAft>
                <a:spcPts val="0"/>
              </a:spcAft>
            </a:pPr>
            <a:r>
              <a:rPr sz="1600" b="0">
                <a:solidFill>
                  <a:srgbClr val="FFFFFF"/>
                </a:solidFill>
              </a:rPr>
              <a:t>Control total sobre gestión y seguridad</a:t>
            </a:r>
          </a:p>
        </p:txBody>
      </p:sp>
      <p:sp>
        <p:nvSpPr>
          <p:cNvPr id="16" name="TextBox 15"/>
          <p:cNvSpPr txBox="1"/>
          <p:nvPr/>
        </p:nvSpPr>
        <p:spPr>
          <a:xfrm>
            <a:off x="6381590" y="3345739"/>
            <a:ext cx="2705036" cy="357021"/>
          </a:xfrm>
          <a:prstGeom prst="rect">
            <a:avLst/>
          </a:prstGeom>
          <a:noFill/>
        </p:spPr>
        <p:txBody>
          <a:bodyPr wrap="none" lIns="73152" tIns="54864" rIns="73152" bIns="54864" anchor="ctr">
            <a:spAutoFit/>
          </a:bodyPr>
          <a:lstStyle/>
          <a:p>
            <a:pPr algn="l">
              <a:spcBef>
                <a:spcPts val="650"/>
              </a:spcBef>
              <a:spcAft>
                <a:spcPts val="0"/>
              </a:spcAft>
            </a:pPr>
            <a:r>
              <a:rPr sz="1600" b="0">
                <a:solidFill>
                  <a:srgbClr val="90CAF9"/>
                </a:solidFill>
              </a:rPr>
              <a:t>Ejemplos: VMware, OpenStack</a:t>
            </a:r>
          </a:p>
        </p:txBody>
      </p:sp>
      <p:sp>
        <p:nvSpPr>
          <p:cNvPr id="17" name="Rounded Rectangle 16"/>
          <p:cNvSpPr/>
          <p:nvPr/>
        </p:nvSpPr>
        <p:spPr>
          <a:xfrm>
            <a:off x="666733" y="4000500"/>
            <a:ext cx="5333866" cy="2476499"/>
          </a:xfrm>
          <a:prstGeom prst="roundRect">
            <a:avLst>
              <a:gd name="adj" fmla="val 7692"/>
            </a:avLst>
          </a:prstGeom>
          <a:solidFill>
            <a:srgbClr val="FFFFFF">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600"/>
          </a:p>
        </p:txBody>
      </p:sp>
      <p:pic>
        <p:nvPicPr>
          <p:cNvPr id="18" name="Picture 17" descr="image.png"/>
          <p:cNvPicPr>
            <a:picLocks noChangeAspect="1"/>
          </p:cNvPicPr>
          <p:nvPr/>
        </p:nvPicPr>
        <p:blipFill>
          <a:blip r:embed="rId6">
            <a:alphaModFix/>
          </a:blip>
          <a:stretch>
            <a:fillRect/>
          </a:stretch>
        </p:blipFill>
        <p:spPr>
          <a:xfrm>
            <a:off x="857228" y="4249615"/>
            <a:ext cx="304792" cy="187569"/>
          </a:xfrm>
          <a:prstGeom prst="rect">
            <a:avLst/>
          </a:prstGeom>
        </p:spPr>
      </p:pic>
      <p:sp>
        <p:nvSpPr>
          <p:cNvPr id="19" name="TextBox 18"/>
          <p:cNvSpPr txBox="1"/>
          <p:nvPr/>
        </p:nvSpPr>
        <p:spPr>
          <a:xfrm>
            <a:off x="1304892" y="4160126"/>
            <a:ext cx="1277850" cy="357021"/>
          </a:xfrm>
          <a:prstGeom prst="rect">
            <a:avLst/>
          </a:prstGeom>
          <a:noFill/>
        </p:spPr>
        <p:txBody>
          <a:bodyPr wrap="none" lIns="73152" tIns="54864" rIns="73152" bIns="54864" anchor="ctr">
            <a:spAutoFit/>
          </a:bodyPr>
          <a:lstStyle/>
          <a:p>
            <a:pPr algn="l">
              <a:spcBef>
                <a:spcPts val="0"/>
              </a:spcBef>
              <a:spcAft>
                <a:spcPts val="0"/>
              </a:spcAft>
            </a:pPr>
            <a:r>
              <a:rPr sz="1600" b="1">
                <a:solidFill>
                  <a:srgbClr val="90CAF9"/>
                </a:solidFill>
              </a:rPr>
              <a:t>Nube Híbrida</a:t>
            </a:r>
          </a:p>
        </p:txBody>
      </p:sp>
      <p:sp>
        <p:nvSpPr>
          <p:cNvPr id="20" name="TextBox 19"/>
          <p:cNvSpPr txBox="1"/>
          <p:nvPr/>
        </p:nvSpPr>
        <p:spPr>
          <a:xfrm>
            <a:off x="857228" y="4931708"/>
            <a:ext cx="5020220" cy="318805"/>
          </a:xfrm>
          <a:prstGeom prst="rect">
            <a:avLst/>
          </a:prstGeom>
          <a:noFill/>
        </p:spPr>
        <p:txBody>
          <a:bodyPr wrap="none" lIns="73152" tIns="54864" rIns="73152" bIns="54864" anchor="ctr">
            <a:spAutoFit/>
          </a:bodyPr>
          <a:lstStyle/>
          <a:p>
            <a:pPr algn="l">
              <a:lnSpc>
                <a:spcPts val="1625"/>
              </a:lnSpc>
              <a:spcBef>
                <a:spcPts val="0"/>
              </a:spcBef>
              <a:spcAft>
                <a:spcPts val="975"/>
              </a:spcAft>
            </a:pPr>
            <a:r>
              <a:rPr sz="1600" b="0">
                <a:solidFill>
                  <a:srgbClr val="E0E0FF"/>
                </a:solidFill>
              </a:rPr>
              <a:t> </a:t>
            </a:r>
            <a:r>
              <a:rPr sz="1600" b="1">
                <a:solidFill>
                  <a:srgbClr val="64B5F6"/>
                </a:solidFill>
              </a:rPr>
              <a:t>Combina elementos</a:t>
            </a:r>
            <a:r>
              <a:rPr sz="1600" b="0">
                <a:solidFill>
                  <a:srgbClr val="E0E0FF"/>
                </a:solidFill>
              </a:rPr>
              <a:t> de la nube pública y la nube privada. </a:t>
            </a:r>
          </a:p>
        </p:txBody>
      </p:sp>
      <p:pic>
        <p:nvPicPr>
          <p:cNvPr id="21" name="Picture 20" descr="image.png"/>
          <p:cNvPicPr>
            <a:picLocks noChangeAspect="1"/>
          </p:cNvPicPr>
          <p:nvPr/>
        </p:nvPicPr>
        <p:blipFill>
          <a:blip r:embed="rId7">
            <a:alphaModFix/>
          </a:blip>
          <a:stretch>
            <a:fillRect/>
          </a:stretch>
        </p:blipFill>
        <p:spPr>
          <a:xfrm>
            <a:off x="857228" y="5712758"/>
            <a:ext cx="190495" cy="156882"/>
          </a:xfrm>
          <a:prstGeom prst="rect">
            <a:avLst/>
          </a:prstGeom>
        </p:spPr>
      </p:pic>
      <p:sp>
        <p:nvSpPr>
          <p:cNvPr id="22" name="TextBox 21"/>
          <p:cNvSpPr txBox="1"/>
          <p:nvPr/>
        </p:nvSpPr>
        <p:spPr>
          <a:xfrm>
            <a:off x="1142971" y="5617452"/>
            <a:ext cx="3549561" cy="357021"/>
          </a:xfrm>
          <a:prstGeom prst="rect">
            <a:avLst/>
          </a:prstGeom>
          <a:noFill/>
        </p:spPr>
        <p:txBody>
          <a:bodyPr wrap="none" lIns="73152" tIns="54864" rIns="73152" bIns="54864" anchor="ctr">
            <a:spAutoFit/>
          </a:bodyPr>
          <a:lstStyle/>
          <a:p>
            <a:pPr algn="l">
              <a:spcBef>
                <a:spcPts val="0"/>
              </a:spcBef>
              <a:spcAft>
                <a:spcPts val="0"/>
              </a:spcAft>
            </a:pPr>
            <a:r>
              <a:rPr sz="1600" b="0">
                <a:solidFill>
                  <a:srgbClr val="FFFFFF"/>
                </a:solidFill>
              </a:rPr>
              <a:t>Equilibrio entre seguridad y escalabilidad</a:t>
            </a:r>
          </a:p>
        </p:txBody>
      </p:sp>
      <p:sp>
        <p:nvSpPr>
          <p:cNvPr id="23" name="TextBox 22"/>
          <p:cNvSpPr txBox="1"/>
          <p:nvPr/>
        </p:nvSpPr>
        <p:spPr>
          <a:xfrm>
            <a:off x="857228" y="6012738"/>
            <a:ext cx="2824684" cy="357021"/>
          </a:xfrm>
          <a:prstGeom prst="rect">
            <a:avLst/>
          </a:prstGeom>
          <a:noFill/>
        </p:spPr>
        <p:txBody>
          <a:bodyPr wrap="none" lIns="73152" tIns="54864" rIns="73152" bIns="54864" anchor="ctr">
            <a:spAutoFit/>
          </a:bodyPr>
          <a:lstStyle/>
          <a:p>
            <a:pPr algn="l">
              <a:spcBef>
                <a:spcPts val="650"/>
              </a:spcBef>
              <a:spcAft>
                <a:spcPts val="0"/>
              </a:spcAft>
            </a:pPr>
            <a:r>
              <a:rPr sz="1600" b="0">
                <a:solidFill>
                  <a:srgbClr val="90CAF9"/>
                </a:solidFill>
              </a:rPr>
              <a:t>Ejemplos: Microsoft Azure, AWS</a:t>
            </a:r>
          </a:p>
        </p:txBody>
      </p:sp>
      <p:sp>
        <p:nvSpPr>
          <p:cNvPr id="24" name="Rounded Rectangle 23"/>
          <p:cNvSpPr/>
          <p:nvPr/>
        </p:nvSpPr>
        <p:spPr>
          <a:xfrm>
            <a:off x="6191095" y="4000500"/>
            <a:ext cx="5333866" cy="2476499"/>
          </a:xfrm>
          <a:prstGeom prst="roundRect">
            <a:avLst>
              <a:gd name="adj" fmla="val 7692"/>
            </a:avLst>
          </a:prstGeom>
          <a:solidFill>
            <a:srgbClr val="FFFFFF">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sz="1600"/>
          </a:p>
        </p:txBody>
      </p:sp>
      <p:pic>
        <p:nvPicPr>
          <p:cNvPr id="25" name="Picture 24" descr="image.png"/>
          <p:cNvPicPr>
            <a:picLocks noChangeAspect="1"/>
          </p:cNvPicPr>
          <p:nvPr/>
        </p:nvPicPr>
        <p:blipFill>
          <a:blip r:embed="rId8">
            <a:alphaModFix/>
          </a:blip>
          <a:stretch>
            <a:fillRect/>
          </a:stretch>
        </p:blipFill>
        <p:spPr>
          <a:xfrm>
            <a:off x="6381590" y="4234961"/>
            <a:ext cx="304792" cy="216876"/>
          </a:xfrm>
          <a:prstGeom prst="rect">
            <a:avLst/>
          </a:prstGeom>
        </p:spPr>
      </p:pic>
      <p:sp>
        <p:nvSpPr>
          <p:cNvPr id="26" name="TextBox 25"/>
          <p:cNvSpPr txBox="1"/>
          <p:nvPr/>
        </p:nvSpPr>
        <p:spPr>
          <a:xfrm>
            <a:off x="6829254" y="4160126"/>
            <a:ext cx="1042208" cy="357021"/>
          </a:xfrm>
          <a:prstGeom prst="rect">
            <a:avLst/>
          </a:prstGeom>
          <a:noFill/>
        </p:spPr>
        <p:txBody>
          <a:bodyPr wrap="none" lIns="73152" tIns="54864" rIns="73152" bIns="54864" anchor="ctr">
            <a:spAutoFit/>
          </a:bodyPr>
          <a:lstStyle/>
          <a:p>
            <a:pPr algn="l">
              <a:spcBef>
                <a:spcPts val="0"/>
              </a:spcBef>
              <a:spcAft>
                <a:spcPts val="0"/>
              </a:spcAft>
            </a:pPr>
            <a:r>
              <a:rPr sz="1600" b="1">
                <a:solidFill>
                  <a:srgbClr val="90CAF9"/>
                </a:solidFill>
              </a:rPr>
              <a:t>Multinube</a:t>
            </a:r>
          </a:p>
        </p:txBody>
      </p:sp>
      <p:sp>
        <p:nvSpPr>
          <p:cNvPr id="27" name="TextBox 26"/>
          <p:cNvSpPr txBox="1"/>
          <p:nvPr/>
        </p:nvSpPr>
        <p:spPr>
          <a:xfrm>
            <a:off x="6381590" y="4829116"/>
            <a:ext cx="4952876" cy="523990"/>
          </a:xfrm>
          <a:prstGeom prst="rect">
            <a:avLst/>
          </a:prstGeom>
          <a:noFill/>
        </p:spPr>
        <p:txBody>
          <a:bodyPr wrap="square" lIns="73152" tIns="54864" rIns="73152" bIns="54864" anchor="ctr">
            <a:spAutoFit/>
          </a:bodyPr>
          <a:lstStyle/>
          <a:p>
            <a:pPr algn="l">
              <a:lnSpc>
                <a:spcPts val="1625"/>
              </a:lnSpc>
              <a:spcBef>
                <a:spcPts val="0"/>
              </a:spcBef>
              <a:spcAft>
                <a:spcPts val="975"/>
              </a:spcAft>
            </a:pPr>
            <a:r>
              <a:rPr sz="1600" b="0">
                <a:solidFill>
                  <a:srgbClr val="E0E0FF"/>
                </a:solidFill>
              </a:rPr>
              <a:t> Utiliza servicios de </a:t>
            </a:r>
            <a:r>
              <a:rPr sz="1600" b="1">
                <a:solidFill>
                  <a:srgbClr val="64B5F6"/>
                </a:solidFill>
              </a:rPr>
              <a:t>diferentes proveedores</a:t>
            </a:r>
            <a:r>
              <a:rPr sz="1600" b="0">
                <a:solidFill>
                  <a:srgbClr val="E0E0FF"/>
                </a:solidFill>
              </a:rPr>
              <a:t> de nube simultáneamente. </a:t>
            </a:r>
          </a:p>
        </p:txBody>
      </p:sp>
      <p:pic>
        <p:nvPicPr>
          <p:cNvPr id="28" name="Picture 27" descr="image.png"/>
          <p:cNvPicPr>
            <a:picLocks noChangeAspect="1"/>
          </p:cNvPicPr>
          <p:nvPr/>
        </p:nvPicPr>
        <p:blipFill>
          <a:blip r:embed="rId9">
            <a:alphaModFix/>
          </a:blip>
          <a:stretch>
            <a:fillRect/>
          </a:stretch>
        </p:blipFill>
        <p:spPr>
          <a:xfrm>
            <a:off x="6381590" y="5721163"/>
            <a:ext cx="190495" cy="140073"/>
          </a:xfrm>
          <a:prstGeom prst="rect">
            <a:avLst/>
          </a:prstGeom>
        </p:spPr>
      </p:pic>
      <p:sp>
        <p:nvSpPr>
          <p:cNvPr id="29" name="TextBox 28"/>
          <p:cNvSpPr txBox="1"/>
          <p:nvPr/>
        </p:nvSpPr>
        <p:spPr>
          <a:xfrm>
            <a:off x="6667333" y="5617452"/>
            <a:ext cx="3545714" cy="357021"/>
          </a:xfrm>
          <a:prstGeom prst="rect">
            <a:avLst/>
          </a:prstGeom>
          <a:noFill/>
        </p:spPr>
        <p:txBody>
          <a:bodyPr wrap="none" lIns="73152" tIns="54864" rIns="73152" bIns="54864" anchor="ctr">
            <a:spAutoFit/>
          </a:bodyPr>
          <a:lstStyle/>
          <a:p>
            <a:pPr algn="l">
              <a:spcBef>
                <a:spcPts val="0"/>
              </a:spcBef>
              <a:spcAft>
                <a:spcPts val="0"/>
              </a:spcAft>
            </a:pPr>
            <a:r>
              <a:rPr sz="1600" b="0">
                <a:solidFill>
                  <a:srgbClr val="FFFFFF"/>
                </a:solidFill>
              </a:rPr>
              <a:t>Evita dependencia y aumenta flexibilidad</a:t>
            </a:r>
          </a:p>
        </p:txBody>
      </p:sp>
      <p:sp>
        <p:nvSpPr>
          <p:cNvPr id="30" name="TextBox 29"/>
          <p:cNvSpPr txBox="1"/>
          <p:nvPr/>
        </p:nvSpPr>
        <p:spPr>
          <a:xfrm>
            <a:off x="6381590" y="6012738"/>
            <a:ext cx="2941831" cy="357021"/>
          </a:xfrm>
          <a:prstGeom prst="rect">
            <a:avLst/>
          </a:prstGeom>
          <a:noFill/>
        </p:spPr>
        <p:txBody>
          <a:bodyPr wrap="none" lIns="73152" tIns="54864" rIns="73152" bIns="54864" anchor="ctr">
            <a:spAutoFit/>
          </a:bodyPr>
          <a:lstStyle/>
          <a:p>
            <a:pPr algn="l">
              <a:spcBef>
                <a:spcPts val="650"/>
              </a:spcBef>
              <a:spcAft>
                <a:spcPts val="0"/>
              </a:spcAft>
            </a:pPr>
            <a:r>
              <a:rPr sz="1600" b="0">
                <a:solidFill>
                  <a:srgbClr val="90CAF9"/>
                </a:solidFill>
              </a:rPr>
              <a:t>Es una estrategia, no un producto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3B5D"/>
        </a:solidFill>
        <a:effectLst/>
      </p:bgPr>
    </p:bg>
    <p:spTree>
      <p:nvGrpSpPr>
        <p:cNvPr id="1" name="">
          <a:extLst>
            <a:ext uri="{FF2B5EF4-FFF2-40B4-BE49-F238E27FC236}">
              <a16:creationId xmlns:a16="http://schemas.microsoft.com/office/drawing/2014/main" id="{0C72F411-7CB2-50C8-8905-94A41A3EBB5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4BC3250-5CEB-0A6A-5C6C-A488EF7FE3E3}"/>
              </a:ext>
            </a:extLst>
          </p:cNvPr>
          <p:cNvSpPr txBox="1"/>
          <p:nvPr/>
        </p:nvSpPr>
        <p:spPr>
          <a:xfrm>
            <a:off x="666733" y="379667"/>
            <a:ext cx="1824282" cy="478914"/>
          </a:xfrm>
          <a:prstGeom prst="rect">
            <a:avLst/>
          </a:prstGeom>
          <a:noFill/>
        </p:spPr>
        <p:txBody>
          <a:bodyPr wrap="none" lIns="73152" tIns="54864" rIns="73152" bIns="54864" anchor="ctr">
            <a:spAutoFit/>
          </a:bodyPr>
          <a:lstStyle/>
          <a:p>
            <a:pPr algn="l">
              <a:spcBef>
                <a:spcPts val="0"/>
              </a:spcBef>
              <a:spcAft>
                <a:spcPts val="650"/>
              </a:spcAft>
            </a:pPr>
            <a:r>
              <a:rPr lang="en-US" sz="2392" b="1" dirty="0">
                <a:solidFill>
                  <a:srgbClr val="FFFFFF"/>
                </a:solidFill>
              </a:rPr>
              <a:t>Nube Pública</a:t>
            </a:r>
            <a:endParaRPr sz="2392" b="1" dirty="0">
              <a:solidFill>
                <a:srgbClr val="FFFFFF"/>
              </a:solidFill>
            </a:endParaRPr>
          </a:p>
        </p:txBody>
      </p:sp>
      <p:pic>
        <p:nvPicPr>
          <p:cNvPr id="32" name="Imagen 31">
            <a:extLst>
              <a:ext uri="{FF2B5EF4-FFF2-40B4-BE49-F238E27FC236}">
                <a16:creationId xmlns:a16="http://schemas.microsoft.com/office/drawing/2014/main" id="{61B4AA3A-7C73-CBB7-3C16-3C71E634C320}"/>
              </a:ext>
            </a:extLst>
          </p:cNvPr>
          <p:cNvPicPr>
            <a:picLocks noChangeAspect="1"/>
          </p:cNvPicPr>
          <p:nvPr/>
        </p:nvPicPr>
        <p:blipFill>
          <a:blip r:embed="rId2"/>
          <a:stretch>
            <a:fillRect/>
          </a:stretch>
        </p:blipFill>
        <p:spPr>
          <a:xfrm>
            <a:off x="1190445" y="948905"/>
            <a:ext cx="9466053" cy="5680320"/>
          </a:xfrm>
          <a:prstGeom prst="rect">
            <a:avLst/>
          </a:prstGeom>
        </p:spPr>
      </p:pic>
    </p:spTree>
    <p:extLst>
      <p:ext uri="{BB962C8B-B14F-4D97-AF65-F5344CB8AC3E}">
        <p14:creationId xmlns:p14="http://schemas.microsoft.com/office/powerpoint/2010/main" val="2190499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3B5D"/>
        </a:solidFill>
        <a:effectLst/>
      </p:bgPr>
    </p:bg>
    <p:spTree>
      <p:nvGrpSpPr>
        <p:cNvPr id="1" name="">
          <a:extLst>
            <a:ext uri="{FF2B5EF4-FFF2-40B4-BE49-F238E27FC236}">
              <a16:creationId xmlns:a16="http://schemas.microsoft.com/office/drawing/2014/main" id="{57C23447-D161-8BC5-4A47-DD42B784C0D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985909A-232E-B134-F89A-3395C92280E5}"/>
              </a:ext>
            </a:extLst>
          </p:cNvPr>
          <p:cNvSpPr txBox="1"/>
          <p:nvPr/>
        </p:nvSpPr>
        <p:spPr>
          <a:xfrm>
            <a:off x="666733" y="379667"/>
            <a:ext cx="1858457" cy="478914"/>
          </a:xfrm>
          <a:prstGeom prst="rect">
            <a:avLst/>
          </a:prstGeom>
          <a:noFill/>
        </p:spPr>
        <p:txBody>
          <a:bodyPr wrap="none" lIns="73152" tIns="54864" rIns="73152" bIns="54864" anchor="ctr">
            <a:spAutoFit/>
          </a:bodyPr>
          <a:lstStyle/>
          <a:p>
            <a:pPr algn="l">
              <a:spcBef>
                <a:spcPts val="0"/>
              </a:spcBef>
              <a:spcAft>
                <a:spcPts val="650"/>
              </a:spcAft>
            </a:pPr>
            <a:r>
              <a:rPr lang="en-US" sz="2392" b="1" dirty="0">
                <a:solidFill>
                  <a:srgbClr val="FFFFFF"/>
                </a:solidFill>
              </a:rPr>
              <a:t>Nube </a:t>
            </a:r>
            <a:r>
              <a:rPr lang="en-US" sz="2392" b="1" dirty="0" err="1">
                <a:solidFill>
                  <a:srgbClr val="FFFFFF"/>
                </a:solidFill>
              </a:rPr>
              <a:t>Privada</a:t>
            </a:r>
            <a:endParaRPr sz="2392" b="1" dirty="0">
              <a:solidFill>
                <a:srgbClr val="FFFFFF"/>
              </a:solidFill>
            </a:endParaRPr>
          </a:p>
        </p:txBody>
      </p:sp>
      <p:pic>
        <p:nvPicPr>
          <p:cNvPr id="4" name="Imagen 3">
            <a:extLst>
              <a:ext uri="{FF2B5EF4-FFF2-40B4-BE49-F238E27FC236}">
                <a16:creationId xmlns:a16="http://schemas.microsoft.com/office/drawing/2014/main" id="{99823B0C-644F-C489-6C95-C015E4233C89}"/>
              </a:ext>
            </a:extLst>
          </p:cNvPr>
          <p:cNvPicPr>
            <a:picLocks noChangeAspect="1"/>
          </p:cNvPicPr>
          <p:nvPr/>
        </p:nvPicPr>
        <p:blipFill>
          <a:blip r:embed="rId2"/>
          <a:stretch>
            <a:fillRect/>
          </a:stretch>
        </p:blipFill>
        <p:spPr>
          <a:xfrm>
            <a:off x="879548" y="1163625"/>
            <a:ext cx="10432903" cy="5087650"/>
          </a:xfrm>
          <a:prstGeom prst="rect">
            <a:avLst/>
          </a:prstGeom>
        </p:spPr>
      </p:pic>
    </p:spTree>
    <p:extLst>
      <p:ext uri="{BB962C8B-B14F-4D97-AF65-F5344CB8AC3E}">
        <p14:creationId xmlns:p14="http://schemas.microsoft.com/office/powerpoint/2010/main" val="180155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3B5D"/>
        </a:solidFill>
        <a:effectLst/>
      </p:bgPr>
    </p:bg>
    <p:spTree>
      <p:nvGrpSpPr>
        <p:cNvPr id="1" name="">
          <a:extLst>
            <a:ext uri="{FF2B5EF4-FFF2-40B4-BE49-F238E27FC236}">
              <a16:creationId xmlns:a16="http://schemas.microsoft.com/office/drawing/2014/main" id="{24D1CAEF-E675-A863-32A7-CB3BCE8EA81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9E898B4-677C-F2FE-3C16-AE6436AECAF6}"/>
              </a:ext>
            </a:extLst>
          </p:cNvPr>
          <p:cNvSpPr txBox="1"/>
          <p:nvPr/>
        </p:nvSpPr>
        <p:spPr>
          <a:xfrm>
            <a:off x="666733" y="379667"/>
            <a:ext cx="1837298" cy="478914"/>
          </a:xfrm>
          <a:prstGeom prst="rect">
            <a:avLst/>
          </a:prstGeom>
          <a:noFill/>
        </p:spPr>
        <p:txBody>
          <a:bodyPr wrap="none" lIns="73152" tIns="54864" rIns="73152" bIns="54864" anchor="ctr">
            <a:spAutoFit/>
          </a:bodyPr>
          <a:lstStyle/>
          <a:p>
            <a:pPr algn="l">
              <a:spcBef>
                <a:spcPts val="0"/>
              </a:spcBef>
              <a:spcAft>
                <a:spcPts val="650"/>
              </a:spcAft>
            </a:pPr>
            <a:r>
              <a:rPr lang="en-US" sz="2392" b="1" dirty="0">
                <a:solidFill>
                  <a:srgbClr val="FFFFFF"/>
                </a:solidFill>
              </a:rPr>
              <a:t>Nube </a:t>
            </a:r>
            <a:r>
              <a:rPr lang="en-US" sz="2392" b="1" dirty="0" err="1">
                <a:solidFill>
                  <a:srgbClr val="FFFFFF"/>
                </a:solidFill>
              </a:rPr>
              <a:t>Híbrida</a:t>
            </a:r>
            <a:endParaRPr sz="2392" b="1" dirty="0">
              <a:solidFill>
                <a:srgbClr val="FFFFFF"/>
              </a:solidFill>
            </a:endParaRPr>
          </a:p>
        </p:txBody>
      </p:sp>
      <p:pic>
        <p:nvPicPr>
          <p:cNvPr id="5" name="Imagen 4">
            <a:extLst>
              <a:ext uri="{FF2B5EF4-FFF2-40B4-BE49-F238E27FC236}">
                <a16:creationId xmlns:a16="http://schemas.microsoft.com/office/drawing/2014/main" id="{FE04C6F8-B519-75A7-8E82-A886A5C2C7D8}"/>
              </a:ext>
            </a:extLst>
          </p:cNvPr>
          <p:cNvPicPr>
            <a:picLocks noChangeAspect="1"/>
          </p:cNvPicPr>
          <p:nvPr/>
        </p:nvPicPr>
        <p:blipFill>
          <a:blip r:embed="rId2"/>
          <a:stretch>
            <a:fillRect/>
          </a:stretch>
        </p:blipFill>
        <p:spPr>
          <a:xfrm>
            <a:off x="3119556" y="379667"/>
            <a:ext cx="8405712" cy="6101646"/>
          </a:xfrm>
          <a:prstGeom prst="rect">
            <a:avLst/>
          </a:prstGeom>
        </p:spPr>
      </p:pic>
    </p:spTree>
    <p:extLst>
      <p:ext uri="{BB962C8B-B14F-4D97-AF65-F5344CB8AC3E}">
        <p14:creationId xmlns:p14="http://schemas.microsoft.com/office/powerpoint/2010/main" val="1518777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3B5D"/>
        </a:solidFill>
        <a:effectLst/>
      </p:bgPr>
    </p:bg>
    <p:spTree>
      <p:nvGrpSpPr>
        <p:cNvPr id="1" name="">
          <a:extLst>
            <a:ext uri="{FF2B5EF4-FFF2-40B4-BE49-F238E27FC236}">
              <a16:creationId xmlns:a16="http://schemas.microsoft.com/office/drawing/2014/main" id="{77D245F2-9CD2-2E91-FC71-37201294B46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723C43B-21F8-0E63-357A-F5834D9DD2C5}"/>
              </a:ext>
            </a:extLst>
          </p:cNvPr>
          <p:cNvSpPr txBox="1"/>
          <p:nvPr/>
        </p:nvSpPr>
        <p:spPr>
          <a:xfrm>
            <a:off x="666733" y="379667"/>
            <a:ext cx="1523109" cy="478914"/>
          </a:xfrm>
          <a:prstGeom prst="rect">
            <a:avLst/>
          </a:prstGeom>
          <a:noFill/>
        </p:spPr>
        <p:txBody>
          <a:bodyPr wrap="none" lIns="73152" tIns="54864" rIns="73152" bIns="54864" anchor="ctr">
            <a:spAutoFit/>
          </a:bodyPr>
          <a:lstStyle/>
          <a:p>
            <a:pPr algn="l">
              <a:spcBef>
                <a:spcPts val="0"/>
              </a:spcBef>
              <a:spcAft>
                <a:spcPts val="650"/>
              </a:spcAft>
            </a:pPr>
            <a:r>
              <a:rPr lang="en-US" sz="2392" b="1" dirty="0" err="1">
                <a:solidFill>
                  <a:srgbClr val="FFFFFF"/>
                </a:solidFill>
              </a:rPr>
              <a:t>MultiNube</a:t>
            </a:r>
            <a:endParaRPr sz="2392" b="1" dirty="0">
              <a:solidFill>
                <a:srgbClr val="FFFFFF"/>
              </a:solidFill>
            </a:endParaRPr>
          </a:p>
        </p:txBody>
      </p:sp>
      <p:pic>
        <p:nvPicPr>
          <p:cNvPr id="4" name="Imagen 3">
            <a:extLst>
              <a:ext uri="{FF2B5EF4-FFF2-40B4-BE49-F238E27FC236}">
                <a16:creationId xmlns:a16="http://schemas.microsoft.com/office/drawing/2014/main" id="{35358D8E-C57C-49DA-8C32-3D3A65193E39}"/>
              </a:ext>
            </a:extLst>
          </p:cNvPr>
          <p:cNvPicPr>
            <a:picLocks noChangeAspect="1"/>
          </p:cNvPicPr>
          <p:nvPr/>
        </p:nvPicPr>
        <p:blipFill>
          <a:blip r:embed="rId2"/>
          <a:stretch>
            <a:fillRect/>
          </a:stretch>
        </p:blipFill>
        <p:spPr>
          <a:xfrm>
            <a:off x="445758" y="1538706"/>
            <a:ext cx="11475947" cy="4695317"/>
          </a:xfrm>
          <a:prstGeom prst="rect">
            <a:avLst/>
          </a:prstGeom>
        </p:spPr>
      </p:pic>
    </p:spTree>
    <p:extLst>
      <p:ext uri="{BB962C8B-B14F-4D97-AF65-F5344CB8AC3E}">
        <p14:creationId xmlns:p14="http://schemas.microsoft.com/office/powerpoint/2010/main" val="4176623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54</TotalTime>
  <Words>900</Words>
  <Application>Microsoft Office PowerPoint</Application>
  <PresentationFormat>Panorámica</PresentationFormat>
  <Paragraphs>103</Paragraphs>
  <Slides>14</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14</vt:i4>
      </vt:variant>
    </vt:vector>
  </HeadingPairs>
  <TitlesOfParts>
    <vt:vector size="17" baseType="lpstr">
      <vt:lpstr>Arial</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Alvaro uni10</cp:lastModifiedBy>
  <cp:revision>32</cp:revision>
  <dcterms:created xsi:type="dcterms:W3CDTF">2013-01-27T09:14:16Z</dcterms:created>
  <dcterms:modified xsi:type="dcterms:W3CDTF">2025-10-05T21:57:24Z</dcterms:modified>
  <cp:category/>
</cp:coreProperties>
</file>